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Default Extension="wav" ContentType="audio/wav"/>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2" r:id="rId19"/>
    <p:sldId id="273" r:id="rId20"/>
    <p:sldId id="274"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4660"/>
  </p:normalViewPr>
  <p:slideViewPr>
    <p:cSldViewPr>
      <p:cViewPr varScale="1">
        <p:scale>
          <a:sx n="66" d="100"/>
          <a:sy n="66" d="100"/>
        </p:scale>
        <p:origin x="-120" y="-12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DA5DED-8F6C-4558-912E-7124B3872421}" type="datetimeFigureOut">
              <a:rPr lang="en-US" smtClean="0"/>
              <a:pPr/>
              <a:t>12/6/2012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749F22-DD13-4B37-8359-B56F64A25885}" type="slidenum">
              <a:rPr lang="en-US" smtClean="0"/>
              <a:pPr/>
              <a:t>‹#›</a:t>
            </a:fld>
            <a:endParaRPr lang="en-US" dirty="0"/>
          </a:p>
        </p:txBody>
      </p:sp>
    </p:spTree>
    <p:extLst>
      <p:ext uri="{BB962C8B-B14F-4D97-AF65-F5344CB8AC3E}">
        <p14:creationId xmlns:p14="http://schemas.microsoft.com/office/powerpoint/2010/main" xmlns="" val="607043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a:t>
            </a:r>
            <a:r>
              <a:rPr lang="en-US" baseline="0" dirty="0" smtClean="0"/>
              <a:t> the game, the students will work on addition, subtraction as well as some multiplication problems.</a:t>
            </a:r>
          </a:p>
          <a:p>
            <a:endParaRPr lang="en-US" dirty="0"/>
          </a:p>
        </p:txBody>
      </p:sp>
      <p:sp>
        <p:nvSpPr>
          <p:cNvPr id="4" name="Slide Number Placeholder 3"/>
          <p:cNvSpPr>
            <a:spLocks noGrp="1"/>
          </p:cNvSpPr>
          <p:nvPr>
            <p:ph type="sldNum" sz="quarter" idx="10"/>
          </p:nvPr>
        </p:nvSpPr>
        <p:spPr/>
        <p:txBody>
          <a:bodyPr/>
          <a:lstStyle/>
          <a:p>
            <a:fld id="{6F749F22-DD13-4B37-8359-B56F64A25885}" type="slidenum">
              <a:rPr lang="en-US" smtClean="0"/>
              <a:pPr/>
              <a:t>1</a:t>
            </a:fld>
            <a:endParaRPr lang="en-US" dirty="0"/>
          </a:p>
        </p:txBody>
      </p:sp>
    </p:spTree>
    <p:extLst>
      <p:ext uri="{BB962C8B-B14F-4D97-AF65-F5344CB8AC3E}">
        <p14:creationId xmlns:p14="http://schemas.microsoft.com/office/powerpoint/2010/main" xmlns="" val="320833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directions are clearly stated and easy to follow. All links have been activated</a:t>
            </a:r>
            <a:r>
              <a:rPr lang="en-US" baseline="0" dirty="0" smtClean="0"/>
              <a:t> to begin the game.</a:t>
            </a:r>
            <a:endParaRPr lang="en-US" dirty="0"/>
          </a:p>
        </p:txBody>
      </p:sp>
      <p:sp>
        <p:nvSpPr>
          <p:cNvPr id="4" name="Slide Number Placeholder 3"/>
          <p:cNvSpPr>
            <a:spLocks noGrp="1"/>
          </p:cNvSpPr>
          <p:nvPr>
            <p:ph type="sldNum" sz="quarter" idx="10"/>
          </p:nvPr>
        </p:nvSpPr>
        <p:spPr/>
        <p:txBody>
          <a:bodyPr/>
          <a:lstStyle/>
          <a:p>
            <a:fld id="{6F749F22-DD13-4B37-8359-B56F64A25885}" type="slidenum">
              <a:rPr lang="en-US" smtClean="0"/>
              <a:pPr/>
              <a:t>2</a:t>
            </a:fld>
            <a:endParaRPr lang="en-US" dirty="0"/>
          </a:p>
        </p:txBody>
      </p:sp>
    </p:spTree>
    <p:extLst>
      <p:ext uri="{BB962C8B-B14F-4D97-AF65-F5344CB8AC3E}">
        <p14:creationId xmlns:p14="http://schemas.microsoft.com/office/powerpoint/2010/main" xmlns="" val="722048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 balance will be 40.00 dollars, and will end with a total of .25 cents if done correctly.</a:t>
            </a:r>
            <a:endParaRPr lang="en-US" dirty="0"/>
          </a:p>
        </p:txBody>
      </p:sp>
      <p:sp>
        <p:nvSpPr>
          <p:cNvPr id="4" name="Slide Number Placeholder 3"/>
          <p:cNvSpPr>
            <a:spLocks noGrp="1"/>
          </p:cNvSpPr>
          <p:nvPr>
            <p:ph type="sldNum" sz="quarter" idx="10"/>
          </p:nvPr>
        </p:nvSpPr>
        <p:spPr/>
        <p:txBody>
          <a:bodyPr/>
          <a:lstStyle/>
          <a:p>
            <a:fld id="{6F749F22-DD13-4B37-8359-B56F64A25885}" type="slidenum">
              <a:rPr lang="en-US" smtClean="0"/>
              <a:pPr/>
              <a:t>3</a:t>
            </a:fld>
            <a:endParaRPr lang="en-US" dirty="0"/>
          </a:p>
        </p:txBody>
      </p:sp>
    </p:spTree>
    <p:extLst>
      <p:ext uri="{BB962C8B-B14F-4D97-AF65-F5344CB8AC3E}">
        <p14:creationId xmlns:p14="http://schemas.microsoft.com/office/powerpoint/2010/main" xmlns="" val="1094749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player will be given a second chance to guess</a:t>
            </a:r>
            <a:r>
              <a:rPr lang="en-US" baseline="0" dirty="0" smtClean="0"/>
              <a:t> the correct answer.</a:t>
            </a:r>
            <a:endParaRPr lang="en-US" dirty="0"/>
          </a:p>
        </p:txBody>
      </p:sp>
      <p:sp>
        <p:nvSpPr>
          <p:cNvPr id="4" name="Slide Number Placeholder 3"/>
          <p:cNvSpPr>
            <a:spLocks noGrp="1"/>
          </p:cNvSpPr>
          <p:nvPr>
            <p:ph type="sldNum" sz="quarter" idx="10"/>
          </p:nvPr>
        </p:nvSpPr>
        <p:spPr/>
        <p:txBody>
          <a:bodyPr/>
          <a:lstStyle/>
          <a:p>
            <a:fld id="{6F749F22-DD13-4B37-8359-B56F64A25885}" type="slidenum">
              <a:rPr lang="en-US" smtClean="0"/>
              <a:pPr/>
              <a:t>4</a:t>
            </a:fld>
            <a:endParaRPr lang="en-US" dirty="0"/>
          </a:p>
        </p:txBody>
      </p:sp>
    </p:spTree>
    <p:extLst>
      <p:ext uri="{BB962C8B-B14F-4D97-AF65-F5344CB8AC3E}">
        <p14:creationId xmlns:p14="http://schemas.microsoft.com/office/powerpoint/2010/main" xmlns="" val="18805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F8B618-C900-42DA-AADC-6E93861FEB53}" type="datetimeFigureOut">
              <a:rPr lang="en-US" smtClean="0"/>
              <a:pPr/>
              <a:t>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6408F775-7991-46F3-BB43-C599A2A82FD6}" type="slidenum">
              <a:rPr lang="en-US" smtClean="0"/>
              <a:pPr/>
              <a:t>‹#›</a:t>
            </a:fld>
            <a:endParaRPr lang="en-US" dirty="0"/>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F8B618-C900-42DA-AADC-6E93861FEB53}" type="datetimeFigureOut">
              <a:rPr lang="en-US" smtClean="0"/>
              <a:pPr/>
              <a:t>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08F775-7991-46F3-BB43-C599A2A82FD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F8B618-C900-42DA-AADC-6E93861FEB53}" type="datetimeFigureOut">
              <a:rPr lang="en-US" smtClean="0"/>
              <a:pPr/>
              <a:t>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08F775-7991-46F3-BB43-C599A2A82FD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F8B618-C900-42DA-AADC-6E93861FEB53}" type="datetimeFigureOut">
              <a:rPr lang="en-US" smtClean="0"/>
              <a:pPr/>
              <a:t>12/6/2012</a:t>
            </a:fld>
            <a:endParaRPr lang="en-US" dirty="0"/>
          </a:p>
        </p:txBody>
      </p:sp>
      <p:sp>
        <p:nvSpPr>
          <p:cNvPr id="10" name="Slide Number Placeholder 9"/>
          <p:cNvSpPr>
            <a:spLocks noGrp="1"/>
          </p:cNvSpPr>
          <p:nvPr>
            <p:ph type="sldNum" sz="quarter" idx="11"/>
          </p:nvPr>
        </p:nvSpPr>
        <p:spPr/>
        <p:txBody>
          <a:bodyPr/>
          <a:lstStyle/>
          <a:p>
            <a:fld id="{6408F775-7991-46F3-BB43-C599A2A82FD6}"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52F8B618-C900-42DA-AADC-6E93861FEB53}" type="datetimeFigureOut">
              <a:rPr lang="en-US" smtClean="0"/>
              <a:pPr/>
              <a:t>12/6/2012</a:t>
            </a:fld>
            <a:endParaRPr lang="en-US" dirty="0"/>
          </a:p>
        </p:txBody>
      </p:sp>
      <p:sp>
        <p:nvSpPr>
          <p:cNvPr id="20" name="Slide Number Placeholder 19"/>
          <p:cNvSpPr>
            <a:spLocks noGrp="1"/>
          </p:cNvSpPr>
          <p:nvPr>
            <p:ph type="sldNum" sz="quarter" idx="11"/>
          </p:nvPr>
        </p:nvSpPr>
        <p:spPr/>
        <p:txBody>
          <a:bodyPr/>
          <a:lstStyle/>
          <a:p>
            <a:fld id="{6408F775-7991-46F3-BB43-C599A2A82FD6}" type="slidenum">
              <a:rPr lang="en-US" smtClean="0"/>
              <a:pPr/>
              <a:t>‹#›</a:t>
            </a:fld>
            <a:endParaRPr lang="en-US" dirty="0"/>
          </a:p>
        </p:txBody>
      </p:sp>
      <p:sp>
        <p:nvSpPr>
          <p:cNvPr id="21" name="Footer Placeholder 20"/>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52F8B618-C900-42DA-AADC-6E93861FEB53}" type="datetimeFigureOut">
              <a:rPr lang="en-US" smtClean="0"/>
              <a:pPr/>
              <a:t>12/6/2012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08F775-7991-46F3-BB43-C599A2A82FD6}" type="slidenum">
              <a:rPr lang="en-US" smtClean="0"/>
              <a:pPr/>
              <a:t>‹#›</a:t>
            </a:fld>
            <a:endParaRPr lang="en-US" dirty="0"/>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2F8B618-C900-42DA-AADC-6E93861FEB53}" type="datetimeFigureOut">
              <a:rPr lang="en-US" smtClean="0"/>
              <a:pPr/>
              <a:t>12/6/2012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08F775-7991-46F3-BB43-C599A2A82FD6}" type="slidenum">
              <a:rPr lang="en-US" smtClean="0"/>
              <a:pPr/>
              <a:t>‹#›</a:t>
            </a:fld>
            <a:endParaRPr lang="en-US" dirty="0"/>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F8B618-C900-42DA-AADC-6E93861FEB53}" type="datetimeFigureOut">
              <a:rPr lang="en-US" smtClean="0"/>
              <a:pPr/>
              <a:t>12/6/2012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08F775-7991-46F3-BB43-C599A2A82FD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2F8B618-C900-42DA-AADC-6E93861FEB53}" type="datetimeFigureOut">
              <a:rPr lang="en-US" smtClean="0"/>
              <a:pPr/>
              <a:t>12/6/2012</a:t>
            </a:fld>
            <a:endParaRPr lang="en-US" dirty="0"/>
          </a:p>
        </p:txBody>
      </p:sp>
      <p:sp>
        <p:nvSpPr>
          <p:cNvPr id="6" name="Slide Number Placeholder 5"/>
          <p:cNvSpPr>
            <a:spLocks noGrp="1"/>
          </p:cNvSpPr>
          <p:nvPr>
            <p:ph type="sldNum" sz="quarter" idx="11"/>
          </p:nvPr>
        </p:nvSpPr>
        <p:spPr/>
        <p:txBody>
          <a:bodyPr/>
          <a:lstStyle/>
          <a:p>
            <a:fld id="{6408F775-7991-46F3-BB43-C599A2A82FD6}"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52F8B618-C900-42DA-AADC-6E93861FEB53}" type="datetimeFigureOut">
              <a:rPr lang="en-US" smtClean="0"/>
              <a:pPr/>
              <a:t>12/6/2012</a:t>
            </a:fld>
            <a:endParaRPr lang="en-US" dirty="0"/>
          </a:p>
        </p:txBody>
      </p:sp>
      <p:sp>
        <p:nvSpPr>
          <p:cNvPr id="10" name="Slide Number Placeholder 9"/>
          <p:cNvSpPr>
            <a:spLocks noGrp="1"/>
          </p:cNvSpPr>
          <p:nvPr>
            <p:ph type="sldNum" sz="quarter" idx="15"/>
          </p:nvPr>
        </p:nvSpPr>
        <p:spPr/>
        <p:txBody>
          <a:bodyPr/>
          <a:lstStyle/>
          <a:p>
            <a:fld id="{6408F775-7991-46F3-BB43-C599A2A82FD6}" type="slidenum">
              <a:rPr lang="en-US" smtClean="0"/>
              <a:pPr/>
              <a:t>‹#›</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F8B618-C900-42DA-AADC-6E93861FEB53}" type="datetimeFigureOut">
              <a:rPr lang="en-US" smtClean="0"/>
              <a:pPr/>
              <a:t>12/6/2012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08F775-7991-46F3-BB43-C599A2A82FD6}"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6408F775-7991-46F3-BB43-C599A2A82FD6}" type="slidenum">
              <a:rPr lang="en-US" smtClean="0"/>
              <a:pPr/>
              <a:t>‹#›</a:t>
            </a:fld>
            <a:endParaRPr lang="en-US" dirty="0"/>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52F8B618-C900-42DA-AADC-6E93861FEB53}" type="datetimeFigureOut">
              <a:rPr lang="en-US" smtClean="0"/>
              <a:pPr/>
              <a:t>12/6/2012</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media/media1.wav"/><Relationship Id="rId6" Type="http://schemas.openxmlformats.org/officeDocument/2006/relationships/slide" Target="slide2.xml"/><Relationship Id="rId5" Type="http://schemas.openxmlformats.org/officeDocument/2006/relationships/image" Target="../media/image2.png"/><Relationship Id="rId4" Type="http://schemas.microsoft.com/office/2007/relationships/media" Target="../media/media1.wav"/></Relationships>
</file>

<file path=ppt/slides/_rels/slide10.xml.rels><?xml version="1.0" encoding="UTF-8" standalone="yes"?>
<Relationships xmlns="http://schemas.openxmlformats.org/package/2006/relationships"><Relationship Id="rId8" Type="http://schemas.openxmlformats.org/officeDocument/2006/relationships/image" Target="../media/image14.gif"/><Relationship Id="rId3" Type="http://schemas.microsoft.com/office/2007/relationships/media" Target="../media/media1.wav"/><Relationship Id="rId7" Type="http://schemas.openxmlformats.org/officeDocument/2006/relationships/hyperlink" Target="http://www.math-play.com/multiplication-game-times-table-3/multiplication-game-times-table-3.html" TargetMode="External"/><Relationship Id="rId2" Type="http://schemas.openxmlformats.org/officeDocument/2006/relationships/slideLayout" Target="../slideLayouts/slideLayout2.xml"/><Relationship Id="rId1" Type="http://schemas.openxmlformats.org/officeDocument/2006/relationships/audio" Target="../media/media1.wav"/><Relationship Id="rId6" Type="http://schemas.openxmlformats.org/officeDocument/2006/relationships/image" Target="../media/image13.gif"/><Relationship Id="rId5" Type="http://schemas.openxmlformats.org/officeDocument/2006/relationships/hyperlink" Target="http://www.math-play.com/soccer-math-subtracting-two-digit-numbers/subtracting-two-digit-numbers.html"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media" Target="../media/media3.wav"/><Relationship Id="rId2" Type="http://schemas.openxmlformats.org/officeDocument/2006/relationships/slideLayout" Target="../slideLayouts/slideLayout2.xml"/><Relationship Id="rId1" Type="http://schemas.openxmlformats.org/officeDocument/2006/relationships/audio" Target="../media/media3.wav"/><Relationship Id="rId6" Type="http://schemas.openxmlformats.org/officeDocument/2006/relationships/image" Target="../media/image6.jpeg"/><Relationship Id="rId5" Type="http://schemas.openxmlformats.org/officeDocument/2006/relationships/slide" Target="slide5.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media" Target="../media/media3.wav"/><Relationship Id="rId2" Type="http://schemas.openxmlformats.org/officeDocument/2006/relationships/slideLayout" Target="../slideLayouts/slideLayout2.xml"/><Relationship Id="rId1" Type="http://schemas.openxmlformats.org/officeDocument/2006/relationships/audio" Target="../media/media3.wav"/><Relationship Id="rId6" Type="http://schemas.openxmlformats.org/officeDocument/2006/relationships/image" Target="../media/image6.jpeg"/><Relationship Id="rId5" Type="http://schemas.openxmlformats.org/officeDocument/2006/relationships/slide" Target="slide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Layout" Target="../slideLayouts/slideLayout2.xml"/><Relationship Id="rId1" Type="http://schemas.openxmlformats.org/officeDocument/2006/relationships/audio" Target="../media/media3.wav"/><Relationship Id="rId6" Type="http://schemas.openxmlformats.org/officeDocument/2006/relationships/image" Target="../media/image2.png"/><Relationship Id="rId5" Type="http://schemas.microsoft.com/office/2007/relationships/media" Target="../media/media3.wav"/><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media" Target="../media/media3.wav"/><Relationship Id="rId2" Type="http://schemas.openxmlformats.org/officeDocument/2006/relationships/slideLayout" Target="../slideLayouts/slideLayout2.xml"/><Relationship Id="rId1" Type="http://schemas.openxmlformats.org/officeDocument/2006/relationships/audio" Target="../media/media3.wav"/><Relationship Id="rId6" Type="http://schemas.openxmlformats.org/officeDocument/2006/relationships/image" Target="../media/image17.jpeg"/><Relationship Id="rId5" Type="http://schemas.openxmlformats.org/officeDocument/2006/relationships/slide" Target="slide8.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media" Target="../media/media3.wav"/><Relationship Id="rId2" Type="http://schemas.openxmlformats.org/officeDocument/2006/relationships/slideLayout" Target="../slideLayouts/slideLayout2.xml"/><Relationship Id="rId1" Type="http://schemas.openxmlformats.org/officeDocument/2006/relationships/audio" Target="../media/media3.wav"/><Relationship Id="rId6" Type="http://schemas.openxmlformats.org/officeDocument/2006/relationships/image" Target="../media/image6.jpeg"/><Relationship Id="rId5" Type="http://schemas.openxmlformats.org/officeDocument/2006/relationships/slide" Target="slide9.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microsoft.com/office/2007/relationships/media" Target="../media/media3.wav"/><Relationship Id="rId2" Type="http://schemas.openxmlformats.org/officeDocument/2006/relationships/slideLayout" Target="../slideLayouts/slideLayout2.xml"/><Relationship Id="rId1" Type="http://schemas.openxmlformats.org/officeDocument/2006/relationships/audio" Target="../media/media3.wav"/><Relationship Id="rId6" Type="http://schemas.openxmlformats.org/officeDocument/2006/relationships/image" Target="../media/image17.jpeg"/><Relationship Id="rId5" Type="http://schemas.openxmlformats.org/officeDocument/2006/relationships/slide" Target="slide10.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 Target="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3.xml"/><Relationship Id="rId7" Type="http://schemas.microsoft.com/office/2007/relationships/media" Target="../media/media2.wav"/><Relationship Id="rId2" Type="http://schemas.openxmlformats.org/officeDocument/2006/relationships/slideLayout" Target="../slideLayouts/slideLayout2.xml"/><Relationship Id="rId1" Type="http://schemas.openxmlformats.org/officeDocument/2006/relationships/audio" Target="../media/media2.wav"/><Relationship Id="rId6" Type="http://schemas.openxmlformats.org/officeDocument/2006/relationships/image" Target="../media/image6.jpeg"/><Relationship Id="rId5" Type="http://schemas.openxmlformats.org/officeDocument/2006/relationships/slide" Target="slide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S900431073[1].wav">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rot="10478634">
            <a:off x="4267200" y="3124200"/>
            <a:ext cx="609600" cy="6096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216151" y="685800"/>
            <a:ext cx="6937249" cy="1447800"/>
          </a:xfrm>
        </p:spPr>
        <p:txBody>
          <a:bodyPr>
            <a:normAutofit fontScale="70000" lnSpcReduction="20000"/>
          </a:bodyPr>
          <a:lstStyle/>
          <a:p>
            <a:pPr algn="ctr"/>
            <a:r>
              <a:rPr lang="en-US" sz="6400" dirty="0" smtClean="0">
                <a:solidFill>
                  <a:srgbClr val="0070C0"/>
                </a:solidFill>
                <a:effectLst>
                  <a:outerShdw blurRad="38100" dist="38100" dir="2700000" algn="tl">
                    <a:srgbClr val="000000">
                      <a:alpha val="43137"/>
                    </a:srgbClr>
                  </a:outerShdw>
                </a:effectLst>
                <a:latin typeface="Bodoni MT Black" pitchFamily="18" charset="0"/>
              </a:rPr>
              <a:t>A Trip to the Market</a:t>
            </a:r>
          </a:p>
          <a:p>
            <a:endParaRPr lang="en-US" sz="2800" dirty="0">
              <a:solidFill>
                <a:srgbClr val="0070C0"/>
              </a:solidFill>
              <a:effectLst>
                <a:outerShdw blurRad="38100" dist="38100" dir="2700000" algn="tl">
                  <a:srgbClr val="000000">
                    <a:alpha val="43137"/>
                  </a:srgbClr>
                </a:outerShdw>
              </a:effectLst>
              <a:latin typeface="Bodoni MT Black" pitchFamily="18" charset="0"/>
            </a:endParaRPr>
          </a:p>
          <a:p>
            <a:pPr algn="ctr"/>
            <a:r>
              <a:rPr lang="en-US" sz="2800" dirty="0" smtClean="0">
                <a:solidFill>
                  <a:srgbClr val="FF0000"/>
                </a:solidFill>
                <a:effectLst>
                  <a:outerShdw blurRad="38100" dist="38100" dir="2700000" algn="tl">
                    <a:srgbClr val="000000">
                      <a:alpha val="43137"/>
                    </a:srgbClr>
                  </a:outerShdw>
                </a:effectLst>
                <a:latin typeface="Bodoni MT Black" pitchFamily="18" charset="0"/>
              </a:rPr>
              <a:t>Click Picture Below</a:t>
            </a:r>
            <a:endParaRPr lang="en-US" sz="2800" dirty="0">
              <a:solidFill>
                <a:srgbClr val="FF0000"/>
              </a:solidFill>
              <a:effectLst>
                <a:outerShdw blurRad="38100" dist="38100" dir="2700000" algn="tl">
                  <a:srgbClr val="000000">
                    <a:alpha val="43137"/>
                  </a:srgbClr>
                </a:outerShdw>
              </a:effectLst>
              <a:latin typeface="Bodoni MT Black" pitchFamily="18" charset="0"/>
            </a:endParaRPr>
          </a:p>
        </p:txBody>
      </p:sp>
      <p:pic>
        <p:nvPicPr>
          <p:cNvPr id="4" name="Picture 3">
            <a:hlinkClick r:id="rId6" action="ppaction://hlinksldjump"/>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124200" y="2362199"/>
            <a:ext cx="3160945" cy="3383280"/>
          </a:xfrm>
          <a:prstGeom prst="rect">
            <a:avLst/>
          </a:prstGeom>
        </p:spPr>
      </p:pic>
      <p:pic>
        <p:nvPicPr>
          <p:cNvPr id="9" name="MS900431073[1].wav">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8" cstate="print"/>
          <a:stretch>
            <a:fillRect/>
          </a:stretch>
        </p:blipFill>
        <p:spPr>
          <a:xfrm>
            <a:off x="6858000" y="2133599"/>
            <a:ext cx="609600" cy="457200"/>
          </a:xfrm>
          <a:prstGeom prst="rect">
            <a:avLst/>
          </a:prstGeom>
        </p:spPr>
      </p:pic>
    </p:spTree>
    <p:extLst>
      <p:ext uri="{BB962C8B-B14F-4D97-AF65-F5344CB8AC3E}">
        <p14:creationId xmlns:p14="http://schemas.microsoft.com/office/powerpoint/2010/main" xmlns="" val="185828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8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0182" fill="hold"/>
                                        <p:tgtEl>
                                          <p:spTgt spid="5"/>
                                        </p:tgtEl>
                                      </p:cBhvr>
                                    </p:cmd>
                                  </p:childTnLst>
                                </p:cTn>
                              </p:par>
                            </p:childTnLst>
                          </p:cTn>
                        </p:par>
                      </p:childTnLst>
                    </p:cTn>
                  </p:par>
                </p:childTnLst>
              </p:cTn>
              <p:nextCondLst>
                <p:cond evt="onClick" delay="0">
                  <p:tgtEl>
                    <p:spTgt spid="5"/>
                  </p:tgtEl>
                </p:cond>
              </p:nextCondLst>
            </p:seq>
            <p:audio>
              <p:cMediaNode vol="80000">
                <p:cTn id="12" fill="hold" display="0">
                  <p:stCondLst>
                    <p:cond delay="indefinite"/>
                  </p:stCondLst>
                  <p:endCondLst>
                    <p:cond evt="onStopAudio" delay="0">
                      <p:tgtEl>
                        <p:sldTgt/>
                      </p:tgtEl>
                    </p:cond>
                  </p:endCondLst>
                </p:cTn>
                <p:tgtEl>
                  <p:spTgt spid="5"/>
                </p:tgtEl>
              </p:cMediaNode>
            </p:audio>
            <p:audio>
              <p:cMediaNode vol="80000" showWhenStopped="0">
                <p:cTn id="13" fill="remove"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S900431073[1].wav">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343400" y="4114800"/>
            <a:ext cx="609600" cy="609600"/>
          </a:xfrm>
          <a:prstGeom prst="rect">
            <a:avLst/>
          </a:prstGeom>
        </p:spPr>
      </p:pic>
      <p:sp>
        <p:nvSpPr>
          <p:cNvPr id="2" name="Title 1"/>
          <p:cNvSpPr>
            <a:spLocks noGrp="1"/>
          </p:cNvSpPr>
          <p:nvPr>
            <p:ph type="title"/>
          </p:nvPr>
        </p:nvSpPr>
        <p:spPr>
          <a:xfrm>
            <a:off x="1219200" y="2667000"/>
            <a:ext cx="7239000" cy="914400"/>
          </a:xfrm>
        </p:spPr>
        <p:txBody>
          <a:bodyPr/>
          <a:lstStyle/>
          <a:p>
            <a:endParaRPr lang="en-US" dirty="0"/>
          </a:p>
        </p:txBody>
      </p:sp>
      <p:sp>
        <p:nvSpPr>
          <p:cNvPr id="3" name="Content Placeholder 2"/>
          <p:cNvSpPr>
            <a:spLocks noGrp="1"/>
          </p:cNvSpPr>
          <p:nvPr>
            <p:ph idx="1"/>
          </p:nvPr>
        </p:nvSpPr>
        <p:spPr>
          <a:xfrm>
            <a:off x="1219200" y="838200"/>
            <a:ext cx="7467600" cy="6019800"/>
          </a:xfrm>
        </p:spPr>
        <p:txBody>
          <a:bodyPr>
            <a:normAutofit/>
          </a:bodyPr>
          <a:lstStyle/>
          <a:p>
            <a:pPr marL="0" indent="0">
              <a:buNone/>
            </a:pPr>
            <a:r>
              <a:rPr lang="en-US" sz="2400" b="1" dirty="0" smtClean="0">
                <a:solidFill>
                  <a:srgbClr val="7030A0"/>
                </a:solidFill>
                <a:effectLst>
                  <a:outerShdw blurRad="38100" dist="38100" dir="2700000" algn="tl">
                    <a:srgbClr val="000000">
                      <a:alpha val="43137"/>
                    </a:srgbClr>
                  </a:outerShdw>
                </a:effectLst>
                <a:latin typeface="Aharoni" pitchFamily="2" charset="-79"/>
                <a:cs typeface="Aharoni" pitchFamily="2" charset="-79"/>
              </a:rPr>
              <a:t>You did it again! Wow you are really amazing… You purchased all of your groceries and still saved </a:t>
            </a:r>
            <a:r>
              <a:rPr lang="en-US" sz="2400" b="1" dirty="0" smtClean="0">
                <a:solidFill>
                  <a:srgbClr val="00B050"/>
                </a:solidFill>
                <a:effectLst>
                  <a:outerShdw blurRad="38100" dist="38100" dir="2700000" algn="tl">
                    <a:srgbClr val="000000">
                      <a:alpha val="43137"/>
                    </a:srgbClr>
                  </a:outerShdw>
                </a:effectLst>
                <a:latin typeface="Aharoni" pitchFamily="2" charset="-79"/>
                <a:cs typeface="Aharoni" pitchFamily="2" charset="-79"/>
              </a:rPr>
              <a:t>.25 </a:t>
            </a:r>
            <a:r>
              <a:rPr lang="en-US" sz="2400" b="1" dirty="0" smtClean="0">
                <a:solidFill>
                  <a:srgbClr val="7030A0"/>
                </a:solidFill>
                <a:effectLst>
                  <a:outerShdw blurRad="38100" dist="38100" dir="2700000" algn="tl">
                    <a:srgbClr val="000000">
                      <a:alpha val="43137"/>
                    </a:srgbClr>
                  </a:outerShdw>
                </a:effectLst>
                <a:latin typeface="Aharoni" pitchFamily="2" charset="-79"/>
                <a:cs typeface="Aharoni" pitchFamily="2" charset="-79"/>
              </a:rPr>
              <a:t>cents. As a reward You have earned 2 awesome activities below. Click on each picture to begin….Have Fun! 		</a:t>
            </a:r>
            <a:r>
              <a:rPr lang="en-US" sz="1800" b="1" dirty="0" smtClean="0">
                <a:solidFill>
                  <a:srgbClr val="FF0000"/>
                </a:solidFill>
                <a:effectLst>
                  <a:outerShdw blurRad="38100" dist="38100" dir="2700000" algn="tl">
                    <a:srgbClr val="000000">
                      <a:alpha val="43137"/>
                    </a:srgbClr>
                  </a:outerShdw>
                </a:effectLst>
                <a:latin typeface="Aharoni" pitchFamily="2" charset="-79"/>
                <a:cs typeface="Aharoni" pitchFamily="2" charset="-79"/>
                <a:hlinkClick r:id="" action="ppaction://hlinkshowjump?jump=firstslide"/>
              </a:rPr>
              <a:t>Click here to return to beginning!</a:t>
            </a:r>
            <a:endParaRPr lang="en-US" sz="1800" b="1" dirty="0" smtClean="0">
              <a:solidFill>
                <a:srgbClr val="FF0000"/>
              </a:solidFill>
              <a:effectLst>
                <a:outerShdw blurRad="38100" dist="38100" dir="2700000" algn="tl">
                  <a:srgbClr val="000000">
                    <a:alpha val="43137"/>
                  </a:srgbClr>
                </a:outerShdw>
              </a:effectLst>
              <a:latin typeface="Aharoni" pitchFamily="2" charset="-79"/>
              <a:cs typeface="Aharoni" pitchFamily="2" charset="-79"/>
            </a:endParaRPr>
          </a:p>
          <a:p>
            <a:pPr marL="0" indent="0">
              <a:buNone/>
            </a:pPr>
            <a:r>
              <a:rPr lang="en-US" sz="3600" b="1" dirty="0" smtClean="0">
                <a:solidFill>
                  <a:srgbClr val="0070C0"/>
                </a:solidFill>
                <a:effectLst>
                  <a:outerShdw blurRad="38100" dist="38100" dir="2700000" algn="tl">
                    <a:srgbClr val="000000">
                      <a:alpha val="43137"/>
                    </a:srgbClr>
                  </a:outerShdw>
                </a:effectLst>
                <a:latin typeface="Aharoni" pitchFamily="2" charset="-79"/>
                <a:cs typeface="Aharoni" pitchFamily="2" charset="-79"/>
              </a:rPr>
              <a:t>Click on a smiley face below to get started!</a:t>
            </a:r>
          </a:p>
          <a:p>
            <a:pPr marL="0" indent="0">
              <a:buNone/>
            </a:pPr>
            <a:r>
              <a:rPr lang="en-US" sz="3600" b="1" dirty="0">
                <a:solidFill>
                  <a:srgbClr val="0070C0"/>
                </a:solidFill>
                <a:effectLst>
                  <a:outerShdw blurRad="38100" dist="38100" dir="2700000" algn="tl">
                    <a:srgbClr val="000000">
                      <a:alpha val="43137"/>
                    </a:srgbClr>
                  </a:outerShdw>
                </a:effectLst>
                <a:latin typeface="Aharoni" pitchFamily="2" charset="-79"/>
                <a:cs typeface="Aharoni" pitchFamily="2" charset="-79"/>
              </a:rPr>
              <a:t>	</a:t>
            </a:r>
            <a:r>
              <a:rPr lang="en-US" sz="3600" b="1" dirty="0" smtClean="0">
                <a:solidFill>
                  <a:srgbClr val="0070C0"/>
                </a:solidFill>
                <a:effectLst>
                  <a:outerShdw blurRad="38100" dist="38100" dir="2700000" algn="tl">
                    <a:srgbClr val="000000">
                      <a:alpha val="43137"/>
                    </a:srgbClr>
                  </a:outerShdw>
                </a:effectLst>
                <a:latin typeface="Aharoni" pitchFamily="2" charset="-79"/>
                <a:cs typeface="Aharoni" pitchFamily="2" charset="-79"/>
              </a:rPr>
              <a:t>		</a:t>
            </a:r>
            <a:endParaRPr lang="en-US" sz="3600" b="1" dirty="0">
              <a:solidFill>
                <a:srgbClr val="0070C0"/>
              </a:solidFill>
              <a:effectLst>
                <a:outerShdw blurRad="38100" dist="38100" dir="2700000" algn="tl">
                  <a:srgbClr val="000000">
                    <a:alpha val="43137"/>
                  </a:srgbClr>
                </a:outerShdw>
              </a:effectLst>
              <a:latin typeface="Aharoni" pitchFamily="2" charset="-79"/>
              <a:cs typeface="Aharoni" pitchFamily="2" charset="-79"/>
            </a:endParaRPr>
          </a:p>
        </p:txBody>
      </p:sp>
      <p:pic>
        <p:nvPicPr>
          <p:cNvPr id="4" name="Picture 3">
            <a:hlinkClick r:id="rId5"/>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19200" y="3962400"/>
            <a:ext cx="2560320" cy="2560320"/>
          </a:xfrm>
          <a:prstGeom prst="rect">
            <a:avLst/>
          </a:prstGeom>
        </p:spPr>
      </p:pic>
      <p:pic>
        <p:nvPicPr>
          <p:cNvPr id="5" name="Picture 4">
            <a:hlinkClick r:id="rId7"/>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503653" y="3701917"/>
            <a:ext cx="2857500" cy="2733675"/>
          </a:xfrm>
          <a:prstGeom prst="rect">
            <a:avLst/>
          </a:prstGeom>
        </p:spPr>
      </p:pic>
    </p:spTree>
    <p:extLst>
      <p:ext uri="{BB962C8B-B14F-4D97-AF65-F5344CB8AC3E}">
        <p14:creationId xmlns:p14="http://schemas.microsoft.com/office/powerpoint/2010/main" xmlns="" val="144759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8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S900069706[1].wav">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1447800" y="5074920"/>
            <a:ext cx="609600" cy="609600"/>
          </a:xfrm>
          <a:prstGeom prst="rect">
            <a:avLst/>
          </a:prstGeom>
        </p:spPr>
      </p:pic>
      <p:sp>
        <p:nvSpPr>
          <p:cNvPr id="2" name="Title 1"/>
          <p:cNvSpPr>
            <a:spLocks noGrp="1"/>
          </p:cNvSpPr>
          <p:nvPr>
            <p:ph type="title"/>
          </p:nvPr>
        </p:nvSpPr>
        <p:spPr>
          <a:xfrm>
            <a:off x="2667000" y="5562600"/>
            <a:ext cx="5867400" cy="1143000"/>
          </a:xfrm>
        </p:spPr>
        <p:txBody>
          <a:bodyPr/>
          <a:lstStyle/>
          <a:p>
            <a:r>
              <a:rPr lang="en-US" sz="1800" dirty="0" smtClean="0">
                <a:solidFill>
                  <a:srgbClr val="7030A0"/>
                </a:solidFill>
              </a:rPr>
              <a:t>Click the money picture to move to the next question!</a:t>
            </a:r>
            <a:br>
              <a:rPr lang="en-US" sz="1800" dirty="0" smtClean="0">
                <a:solidFill>
                  <a:srgbClr val="7030A0"/>
                </a:solidFill>
              </a:rPr>
            </a:br>
            <a:r>
              <a:rPr lang="en-US" sz="1800" dirty="0">
                <a:solidFill>
                  <a:srgbClr val="7030A0"/>
                </a:solidFill>
              </a:rPr>
              <a:t/>
            </a:r>
            <a:br>
              <a:rPr lang="en-US" sz="1800" dirty="0">
                <a:solidFill>
                  <a:srgbClr val="7030A0"/>
                </a:solidFill>
              </a:rPr>
            </a:br>
            <a:r>
              <a:rPr lang="en-US" sz="1800" dirty="0" smtClean="0">
                <a:solidFill>
                  <a:srgbClr val="7030A0"/>
                </a:solidFill>
              </a:rPr>
              <a:t/>
            </a:r>
            <a:br>
              <a:rPr lang="en-US" sz="1800" dirty="0" smtClean="0">
                <a:solidFill>
                  <a:srgbClr val="7030A0"/>
                </a:solidFill>
              </a:rPr>
            </a:br>
            <a:endParaRPr lang="en-US" sz="1800" dirty="0">
              <a:solidFill>
                <a:srgbClr val="7030A0"/>
              </a:solidFill>
            </a:endParaRPr>
          </a:p>
        </p:txBody>
      </p:sp>
      <p:sp>
        <p:nvSpPr>
          <p:cNvPr id="3" name="Content Placeholder 2"/>
          <p:cNvSpPr>
            <a:spLocks noGrp="1"/>
          </p:cNvSpPr>
          <p:nvPr>
            <p:ph idx="1"/>
          </p:nvPr>
        </p:nvSpPr>
        <p:spPr/>
        <p:txBody>
          <a:bodyPr>
            <a:normAutofit/>
          </a:bodyPr>
          <a:lstStyle/>
          <a:p>
            <a:pPr marL="0" indent="0">
              <a:buNone/>
            </a:pPr>
            <a:r>
              <a:rPr lang="en-US" sz="3600" dirty="0" smtClean="0">
                <a:solidFill>
                  <a:srgbClr val="7030A0"/>
                </a:solidFill>
                <a:latin typeface="Aharoni" pitchFamily="2" charset="-79"/>
                <a:cs typeface="Aharoni" pitchFamily="2" charset="-79"/>
              </a:rPr>
              <a:t>Congratulations! You have chosen the correct answer!</a:t>
            </a:r>
          </a:p>
          <a:p>
            <a:pPr marL="0" indent="0">
              <a:buNone/>
            </a:pPr>
            <a:r>
              <a:rPr lang="en-US" sz="3600" dirty="0" smtClean="0">
                <a:solidFill>
                  <a:srgbClr val="7030A0"/>
                </a:solidFill>
                <a:effectLst>
                  <a:outerShdw blurRad="38100" dist="38100" dir="2700000" algn="tl">
                    <a:srgbClr val="000000">
                      <a:alpha val="43137"/>
                    </a:srgbClr>
                  </a:outerShdw>
                </a:effectLst>
                <a:latin typeface="Aharoni" pitchFamily="2" charset="-79"/>
                <a:cs typeface="Aharoni" pitchFamily="2" charset="-79"/>
              </a:rPr>
              <a:t>10 x .50 = 5.00$</a:t>
            </a:r>
          </a:p>
          <a:p>
            <a:pPr marL="0" indent="0">
              <a:buNone/>
            </a:pPr>
            <a:r>
              <a:rPr lang="en-US" sz="2400"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.50+.50+.50+.50+.50+.50+.50+.50+.50+.50 = 5.00$</a:t>
            </a:r>
          </a:p>
          <a:p>
            <a:pPr marL="0" indent="0">
              <a:buNone/>
            </a:pPr>
            <a:endParaRPr lang="en-US" sz="2400" dirty="0">
              <a:solidFill>
                <a:srgbClr val="FF0000"/>
              </a:solidFill>
              <a:effectLst>
                <a:outerShdw blurRad="38100" dist="38100" dir="2700000" algn="tl">
                  <a:srgbClr val="000000">
                    <a:alpha val="43137"/>
                  </a:srgbClr>
                </a:outerShdw>
              </a:effectLst>
              <a:latin typeface="Aharoni" pitchFamily="2" charset="-79"/>
              <a:cs typeface="Aharoni" pitchFamily="2" charset="-79"/>
            </a:endParaRPr>
          </a:p>
          <a:p>
            <a:pPr marL="0" indent="0" algn="ctr">
              <a:buNone/>
            </a:pPr>
            <a:r>
              <a:rPr lang="en-US" sz="2400"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40.00$</a:t>
            </a:r>
          </a:p>
          <a:p>
            <a:pPr marL="0" indent="0" algn="ctr">
              <a:buNone/>
            </a:pPr>
            <a:r>
              <a:rPr lang="en-US" sz="2400"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-5.00$</a:t>
            </a:r>
          </a:p>
          <a:p>
            <a:pPr marL="0" indent="0" algn="ctr">
              <a:buNone/>
            </a:pPr>
            <a:r>
              <a:rPr lang="en-US" sz="2400"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 35.00$</a:t>
            </a:r>
            <a:endParaRPr lang="en-US" sz="2400" dirty="0">
              <a:solidFill>
                <a:srgbClr val="7030A0"/>
              </a:solidFill>
              <a:effectLst>
                <a:outerShdw blurRad="38100" dist="38100" dir="2700000" algn="tl">
                  <a:srgbClr val="000000">
                    <a:alpha val="43137"/>
                  </a:srgbClr>
                </a:outerShdw>
              </a:effectLst>
              <a:latin typeface="Aharoni" pitchFamily="2" charset="-79"/>
              <a:cs typeface="Aharoni" pitchFamily="2" charset="-79"/>
            </a:endParaRPr>
          </a:p>
          <a:p>
            <a:pPr marL="0" indent="0">
              <a:buNone/>
            </a:pPr>
            <a:endParaRPr lang="en-US" sz="2400" dirty="0" smtClean="0">
              <a:solidFill>
                <a:srgbClr val="FF0000"/>
              </a:solidFill>
              <a:latin typeface="Aharoni" pitchFamily="2" charset="-79"/>
              <a:cs typeface="Aharoni" pitchFamily="2" charset="-79"/>
            </a:endParaRPr>
          </a:p>
          <a:p>
            <a:pPr marL="0" indent="0">
              <a:buNone/>
            </a:pPr>
            <a:endParaRPr lang="en-US" sz="3600" dirty="0">
              <a:solidFill>
                <a:srgbClr val="FF0000"/>
              </a:solidFill>
              <a:latin typeface="Aharoni" pitchFamily="2" charset="-79"/>
              <a:cs typeface="Aharoni" pitchFamily="2" charset="-79"/>
            </a:endParaRPr>
          </a:p>
        </p:txBody>
      </p:sp>
      <p:pic>
        <p:nvPicPr>
          <p:cNvPr id="4" name="Picture 3">
            <a:hlinkClick r:id="rId5" action="ppaction://hlinksldjump"/>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62000" y="4419600"/>
            <a:ext cx="1780181" cy="1920240"/>
          </a:xfrm>
          <a:prstGeom prst="rect">
            <a:avLst/>
          </a:prstGeom>
        </p:spPr>
      </p:pic>
      <p:pic>
        <p:nvPicPr>
          <p:cNvPr id="7" name="MS900069706[1].wav">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1447800" y="5074920"/>
            <a:ext cx="609600" cy="609600"/>
          </a:xfrm>
          <a:prstGeom prst="rect">
            <a:avLst/>
          </a:prstGeom>
        </p:spPr>
      </p:pic>
    </p:spTree>
    <p:extLst>
      <p:ext uri="{BB962C8B-B14F-4D97-AF65-F5344CB8AC3E}">
        <p14:creationId xmlns:p14="http://schemas.microsoft.com/office/powerpoint/2010/main" xmlns="" val="40941821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0" fill="hold"/>
                                        <p:tgtEl>
                                          <p:spTgt spid="6"/>
                                        </p:tgtEl>
                                      </p:cBhvr>
                                    </p:cmd>
                                  </p:childTnLst>
                                </p:cTn>
                              </p:par>
                            </p:childTnLst>
                          </p:cTn>
                        </p:par>
                      </p:childTnLst>
                    </p:cTn>
                  </p:par>
                </p:childTnLst>
              </p:cTn>
              <p:nextCondLst>
                <p:cond evt="onClick" delay="0">
                  <p:tgtEl>
                    <p:spTgt spid="6"/>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900" fill="hold"/>
                                        <p:tgtEl>
                                          <p:spTgt spid="7"/>
                                        </p:tgtEl>
                                      </p:cBhvr>
                                    </p:cmd>
                                  </p:childTnLst>
                                </p:cTn>
                              </p:par>
                            </p:childTnLst>
                          </p:cTn>
                        </p:par>
                      </p:childTnLst>
                    </p:cTn>
                  </p:par>
                </p:childTnLst>
              </p:cTn>
              <p:nextCondLst>
                <p:cond evt="onClick" delay="0">
                  <p:tgtEl>
                    <p:spTgt spid="7"/>
                  </p:tgtEl>
                </p:cond>
              </p:nextCondLst>
            </p:seq>
            <p:audio>
              <p:cMediaNode vol="80000" showWhenStopped="0">
                <p:cTn id="13"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7030A0"/>
                </a:solidFill>
              </a:rPr>
              <a:t>Sorry that was not the correct answer…Please try again…Better luck this time…</a:t>
            </a:r>
          </a:p>
          <a:p>
            <a:pPr marL="0" indent="0">
              <a:buNone/>
            </a:pPr>
            <a:endParaRPr lang="en-US" dirty="0" smtClean="0">
              <a:solidFill>
                <a:srgbClr val="7030A0"/>
              </a:solidFill>
            </a:endParaRPr>
          </a:p>
          <a:p>
            <a:pPr marL="0" indent="0">
              <a:buNone/>
            </a:pPr>
            <a:r>
              <a:rPr lang="en-US" dirty="0" smtClean="0">
                <a:solidFill>
                  <a:srgbClr val="7030A0"/>
                </a:solidFill>
              </a:rPr>
              <a:t>      </a:t>
            </a:r>
            <a:r>
              <a:rPr lang="en-US" dirty="0" smtClean="0">
                <a:solidFill>
                  <a:srgbClr val="00B050"/>
                </a:solidFill>
              </a:rPr>
              <a:t>Click on picture to return to the question.</a:t>
            </a:r>
            <a:endParaRPr lang="en-US" dirty="0">
              <a:solidFill>
                <a:srgbClr val="7030A0"/>
              </a:solidFill>
            </a:endParaRPr>
          </a:p>
        </p:txBody>
      </p:sp>
      <p:pic>
        <p:nvPicPr>
          <p:cNvPr id="1026" name="Picture 2" descr="C:\Users\Laurie\AppData\Local\Microsoft\Windows\Temporary Internet Files\Content.IE5\H21QNA5X\MC900433817[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7600" y="3276600"/>
            <a:ext cx="1828572" cy="19810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3550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FF0000"/>
                </a:solidFill>
              </a:rPr>
              <a:t>Click on the money picture above to move on to the next question!</a:t>
            </a:r>
            <a:br>
              <a:rPr lang="en-US" sz="2400" dirty="0" smtClean="0">
                <a:solidFill>
                  <a:srgbClr val="FF0000"/>
                </a:solidFill>
              </a:rPr>
            </a:br>
            <a:endParaRPr lang="en-US" sz="2400"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solidFill>
                  <a:srgbClr val="7030A0"/>
                </a:solidFill>
                <a:effectLst>
                  <a:outerShdw blurRad="38100" dist="38100" dir="2700000" algn="tl">
                    <a:srgbClr val="000000">
                      <a:alpha val="43137"/>
                    </a:srgbClr>
                  </a:outerShdw>
                </a:effectLst>
              </a:rPr>
              <a:t>Congratulations! You chose the correct answer…</a:t>
            </a:r>
          </a:p>
          <a:p>
            <a:pPr marL="0" indent="0">
              <a:buNone/>
            </a:pPr>
            <a:r>
              <a:rPr lang="en-US" b="1" dirty="0" smtClean="0">
                <a:solidFill>
                  <a:srgbClr val="7030A0"/>
                </a:solidFill>
                <a:effectLst>
                  <a:outerShdw blurRad="38100" dist="38100" dir="2700000" algn="tl">
                    <a:srgbClr val="000000">
                      <a:alpha val="43137"/>
                    </a:srgbClr>
                  </a:outerShdw>
                </a:effectLst>
              </a:rPr>
              <a:t>The total price for 5 bananas at .75 cents each is </a:t>
            </a:r>
            <a:r>
              <a:rPr lang="en-US" dirty="0" smtClean="0">
                <a:solidFill>
                  <a:srgbClr val="00B050"/>
                </a:solidFill>
                <a:effectLst>
                  <a:outerShdw blurRad="38100" dist="38100" dir="2700000" algn="tl">
                    <a:srgbClr val="000000">
                      <a:alpha val="43137"/>
                    </a:srgbClr>
                  </a:outerShdw>
                </a:effectLst>
              </a:rPr>
              <a:t>3.75$...</a:t>
            </a:r>
          </a:p>
          <a:p>
            <a:pPr marL="0" indent="0">
              <a:buNone/>
            </a:pPr>
            <a:endParaRPr lang="en-US" dirty="0" smtClean="0">
              <a:solidFill>
                <a:srgbClr val="00B050"/>
              </a:solidFill>
              <a:effectLst>
                <a:outerShdw blurRad="38100" dist="38100" dir="2700000" algn="tl">
                  <a:srgbClr val="000000">
                    <a:alpha val="43137"/>
                  </a:srgbClr>
                </a:outerShdw>
              </a:effectLst>
            </a:endParaRPr>
          </a:p>
          <a:p>
            <a:pPr marL="0" indent="0">
              <a:buNone/>
            </a:pPr>
            <a:r>
              <a:rPr lang="en-US" dirty="0" smtClean="0">
                <a:solidFill>
                  <a:srgbClr val="7030A0"/>
                </a:solidFill>
                <a:effectLst>
                  <a:outerShdw blurRad="38100" dist="38100" dir="2700000" algn="tl">
                    <a:srgbClr val="000000">
                      <a:alpha val="43137"/>
                    </a:srgbClr>
                  </a:outerShdw>
                </a:effectLst>
              </a:rPr>
              <a:t>.75 x 5 =</a:t>
            </a:r>
            <a:r>
              <a:rPr lang="en-US" dirty="0" smtClean="0">
                <a:solidFill>
                  <a:srgbClr val="00B050"/>
                </a:solidFill>
                <a:effectLst>
                  <a:outerShdw blurRad="38100" dist="38100" dir="2700000" algn="tl">
                    <a:srgbClr val="000000">
                      <a:alpha val="43137"/>
                    </a:srgbClr>
                  </a:outerShdw>
                </a:effectLst>
              </a:rPr>
              <a:t> 3.75$ </a:t>
            </a:r>
            <a:r>
              <a:rPr lang="en-US" dirty="0" smtClean="0">
                <a:solidFill>
                  <a:srgbClr val="7030A0"/>
                </a:solidFill>
                <a:effectLst>
                  <a:outerShdw blurRad="38100" dist="38100" dir="2700000" algn="tl">
                    <a:srgbClr val="000000">
                      <a:alpha val="43137"/>
                    </a:srgbClr>
                  </a:outerShdw>
                </a:effectLst>
              </a:rPr>
              <a:t>or			</a:t>
            </a:r>
            <a:r>
              <a:rPr lang="en-US" dirty="0" smtClean="0">
                <a:solidFill>
                  <a:srgbClr val="00B050"/>
                </a:solidFill>
                <a:effectLst>
                  <a:outerShdw blurRad="38100" dist="38100" dir="2700000" algn="tl">
                    <a:srgbClr val="000000">
                      <a:alpha val="43137"/>
                    </a:srgbClr>
                  </a:outerShdw>
                </a:effectLst>
              </a:rPr>
              <a:t>35.00</a:t>
            </a:r>
          </a:p>
          <a:p>
            <a:pPr marL="0" indent="0">
              <a:buNone/>
            </a:pPr>
            <a:r>
              <a:rPr lang="en-US" dirty="0">
                <a:solidFill>
                  <a:srgbClr val="00B050"/>
                </a:solidFill>
                <a:effectLst>
                  <a:outerShdw blurRad="38100" dist="38100" dir="2700000" algn="tl">
                    <a:srgbClr val="000000">
                      <a:alpha val="43137"/>
                    </a:srgbClr>
                  </a:outerShdw>
                </a:effectLst>
              </a:rPr>
              <a:t>	</a:t>
            </a:r>
            <a:r>
              <a:rPr lang="en-US" dirty="0" smtClean="0">
                <a:solidFill>
                  <a:srgbClr val="00B050"/>
                </a:solidFill>
                <a:effectLst>
                  <a:outerShdw blurRad="38100" dist="38100" dir="2700000" algn="tl">
                    <a:srgbClr val="000000">
                      <a:alpha val="43137"/>
                    </a:srgbClr>
                  </a:outerShdw>
                </a:effectLst>
              </a:rPr>
              <a:t>			</a:t>
            </a:r>
            <a:r>
              <a:rPr lang="en-US" dirty="0" smtClean="0">
                <a:solidFill>
                  <a:srgbClr val="7030A0"/>
                </a:solidFill>
                <a:effectLst>
                  <a:outerShdw blurRad="38100" dist="38100" dir="2700000" algn="tl">
                    <a:srgbClr val="000000">
                      <a:alpha val="43137"/>
                    </a:srgbClr>
                  </a:outerShdw>
                </a:effectLst>
              </a:rPr>
              <a:t>-</a:t>
            </a:r>
            <a:r>
              <a:rPr lang="en-US" dirty="0" smtClean="0">
                <a:solidFill>
                  <a:srgbClr val="00B050"/>
                </a:solidFill>
                <a:effectLst>
                  <a:outerShdw blurRad="38100" dist="38100" dir="2700000" algn="tl">
                    <a:srgbClr val="000000">
                      <a:alpha val="43137"/>
                    </a:srgbClr>
                  </a:outerShdw>
                </a:effectLst>
              </a:rPr>
              <a:t>	  3.75</a:t>
            </a:r>
          </a:p>
          <a:p>
            <a:pPr marL="0" indent="0">
              <a:buNone/>
            </a:pPr>
            <a:r>
              <a:rPr lang="en-US" dirty="0">
                <a:solidFill>
                  <a:srgbClr val="00B050"/>
                </a:solidFill>
                <a:effectLst>
                  <a:outerShdw blurRad="38100" dist="38100" dir="2700000" algn="tl">
                    <a:srgbClr val="000000">
                      <a:alpha val="43137"/>
                    </a:srgbClr>
                  </a:outerShdw>
                </a:effectLst>
              </a:rPr>
              <a:t>	</a:t>
            </a:r>
            <a:r>
              <a:rPr lang="en-US" dirty="0" smtClean="0">
                <a:solidFill>
                  <a:srgbClr val="00B050"/>
                </a:solidFill>
                <a:effectLst>
                  <a:outerShdw blurRad="38100" dist="38100" dir="2700000" algn="tl">
                    <a:srgbClr val="000000">
                      <a:alpha val="43137"/>
                    </a:srgbClr>
                  </a:outerShdw>
                </a:effectLst>
              </a:rPr>
              <a:t>			</a:t>
            </a:r>
            <a:r>
              <a:rPr lang="en-US" dirty="0" smtClean="0">
                <a:solidFill>
                  <a:srgbClr val="7030A0"/>
                </a:solidFill>
                <a:effectLst>
                  <a:outerShdw blurRad="38100" dist="38100" dir="2700000" algn="tl">
                    <a:srgbClr val="000000">
                      <a:alpha val="43137"/>
                    </a:srgbClr>
                  </a:outerShdw>
                </a:effectLst>
              </a:rPr>
              <a:t>=</a:t>
            </a:r>
            <a:r>
              <a:rPr lang="en-US" dirty="0" smtClean="0">
                <a:solidFill>
                  <a:srgbClr val="00B050"/>
                </a:solidFill>
                <a:effectLst>
                  <a:outerShdw blurRad="38100" dist="38100" dir="2700000" algn="tl">
                    <a:srgbClr val="000000">
                      <a:alpha val="43137"/>
                    </a:srgbClr>
                  </a:outerShdw>
                </a:effectLst>
              </a:rPr>
              <a:t>	32.25$ </a:t>
            </a:r>
            <a:r>
              <a:rPr lang="en-US" dirty="0" smtClean="0">
                <a:solidFill>
                  <a:srgbClr val="7030A0"/>
                </a:solidFill>
                <a:effectLst>
                  <a:outerShdw blurRad="38100" dist="38100" dir="2700000" algn="tl">
                    <a:srgbClr val="000000">
                      <a:alpha val="43137"/>
                    </a:srgbClr>
                  </a:outerShdw>
                </a:effectLst>
              </a:rPr>
              <a:t>left to spend</a:t>
            </a:r>
            <a:endParaRPr lang="en-US" dirty="0">
              <a:solidFill>
                <a:srgbClr val="7030A0"/>
              </a:solidFill>
              <a:effectLst>
                <a:outerShdw blurRad="38100" dist="38100" dir="2700000" algn="tl">
                  <a:srgbClr val="000000">
                    <a:alpha val="43137"/>
                  </a:srgbClr>
                </a:outerShdw>
              </a:effectLst>
            </a:endParaRPr>
          </a:p>
          <a:p>
            <a:pPr marL="0" indent="0">
              <a:buNone/>
            </a:pPr>
            <a:r>
              <a:rPr lang="en-US" dirty="0" smtClean="0">
                <a:solidFill>
                  <a:srgbClr val="00B050"/>
                </a:solidFill>
                <a:effectLst>
                  <a:outerShdw blurRad="38100" dist="38100" dir="2700000" algn="tl">
                    <a:srgbClr val="000000">
                      <a:alpha val="43137"/>
                    </a:srgbClr>
                  </a:outerShdw>
                </a:effectLst>
              </a:rPr>
              <a:t>	.75</a:t>
            </a:r>
          </a:p>
          <a:p>
            <a:pPr marL="0" indent="0">
              <a:buNone/>
            </a:pPr>
            <a:r>
              <a:rPr lang="en-US" dirty="0" smtClean="0">
                <a:solidFill>
                  <a:srgbClr val="00B050"/>
                </a:solidFill>
                <a:effectLst>
                  <a:outerShdw blurRad="38100" dist="38100" dir="2700000" algn="tl">
                    <a:srgbClr val="000000">
                      <a:alpha val="43137"/>
                    </a:srgbClr>
                  </a:outerShdw>
                </a:effectLst>
              </a:rPr>
              <a:t>+	.75</a:t>
            </a:r>
          </a:p>
          <a:p>
            <a:pPr marL="0" indent="0">
              <a:buNone/>
            </a:pPr>
            <a:r>
              <a:rPr lang="en-US" dirty="0">
                <a:solidFill>
                  <a:srgbClr val="00B050"/>
                </a:solidFill>
                <a:effectLst>
                  <a:outerShdw blurRad="38100" dist="38100" dir="2700000" algn="tl">
                    <a:srgbClr val="000000">
                      <a:alpha val="43137"/>
                    </a:srgbClr>
                  </a:outerShdw>
                </a:effectLst>
              </a:rPr>
              <a:t>	</a:t>
            </a:r>
            <a:r>
              <a:rPr lang="en-US" dirty="0" smtClean="0">
                <a:solidFill>
                  <a:srgbClr val="00B050"/>
                </a:solidFill>
                <a:effectLst>
                  <a:outerShdw blurRad="38100" dist="38100" dir="2700000" algn="tl">
                    <a:srgbClr val="000000">
                      <a:alpha val="43137"/>
                    </a:srgbClr>
                  </a:outerShdw>
                </a:effectLst>
              </a:rPr>
              <a:t>.75</a:t>
            </a:r>
            <a:endParaRPr lang="en-US" dirty="0">
              <a:solidFill>
                <a:srgbClr val="00B050"/>
              </a:solidFill>
              <a:effectLst>
                <a:outerShdw blurRad="38100" dist="38100" dir="2700000" algn="tl">
                  <a:srgbClr val="000000">
                    <a:alpha val="43137"/>
                  </a:srgbClr>
                </a:outerShdw>
              </a:effectLst>
            </a:endParaRPr>
          </a:p>
          <a:p>
            <a:pPr marL="0" indent="0">
              <a:buNone/>
            </a:pPr>
            <a:r>
              <a:rPr lang="en-US" dirty="0" smtClean="0">
                <a:solidFill>
                  <a:srgbClr val="00B050"/>
                </a:solidFill>
                <a:effectLst>
                  <a:outerShdw blurRad="38100" dist="38100" dir="2700000" algn="tl">
                    <a:srgbClr val="000000">
                      <a:alpha val="43137"/>
                    </a:srgbClr>
                  </a:outerShdw>
                </a:effectLst>
              </a:rPr>
              <a:t>	.75</a:t>
            </a:r>
          </a:p>
          <a:p>
            <a:pPr marL="0" indent="0">
              <a:buNone/>
            </a:pPr>
            <a:r>
              <a:rPr lang="en-US" dirty="0">
                <a:solidFill>
                  <a:srgbClr val="00B050"/>
                </a:solidFill>
                <a:effectLst>
                  <a:outerShdw blurRad="38100" dist="38100" dir="2700000" algn="tl">
                    <a:srgbClr val="000000">
                      <a:alpha val="43137"/>
                    </a:srgbClr>
                  </a:outerShdw>
                </a:effectLst>
              </a:rPr>
              <a:t>	</a:t>
            </a:r>
            <a:r>
              <a:rPr lang="en-US" dirty="0" smtClean="0">
                <a:solidFill>
                  <a:srgbClr val="00B050"/>
                </a:solidFill>
                <a:effectLst>
                  <a:outerShdw blurRad="38100" dist="38100" dir="2700000" algn="tl">
                    <a:srgbClr val="000000">
                      <a:alpha val="43137"/>
                    </a:srgbClr>
                  </a:outerShdw>
                </a:effectLst>
              </a:rPr>
              <a:t>.75</a:t>
            </a:r>
          </a:p>
          <a:p>
            <a:pPr marL="0" indent="0">
              <a:buNone/>
            </a:pPr>
            <a:r>
              <a:rPr lang="en-US" dirty="0" smtClean="0">
                <a:solidFill>
                  <a:srgbClr val="00B050"/>
                </a:solidFill>
                <a:effectLst>
                  <a:outerShdw blurRad="38100" dist="38100" dir="2700000" algn="tl">
                    <a:srgbClr val="000000">
                      <a:alpha val="43137"/>
                    </a:srgbClr>
                  </a:outerShdw>
                </a:effectLst>
              </a:rPr>
              <a:t>= 	3.75$</a:t>
            </a:r>
          </a:p>
          <a:p>
            <a:pPr marL="0" indent="0">
              <a:buNone/>
            </a:pPr>
            <a:endParaRPr lang="en-US" dirty="0">
              <a:solidFill>
                <a:srgbClr val="00B050"/>
              </a:solidFill>
            </a:endParaRPr>
          </a:p>
        </p:txBody>
      </p:sp>
      <p:pic>
        <p:nvPicPr>
          <p:cNvPr id="5" name="MS900069706[1].wav">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370045" y="3962400"/>
            <a:ext cx="609600" cy="609600"/>
          </a:xfrm>
          <a:prstGeom prst="rect">
            <a:avLst/>
          </a:prstGeom>
        </p:spPr>
      </p:pic>
      <p:pic>
        <p:nvPicPr>
          <p:cNvPr id="6" name="MS900069706[1].wav">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495800" y="3945148"/>
            <a:ext cx="609600" cy="609600"/>
          </a:xfrm>
          <a:prstGeom prst="rect">
            <a:avLst/>
          </a:prstGeom>
        </p:spPr>
      </p:pic>
      <p:pic>
        <p:nvPicPr>
          <p:cNvPr id="4" name="Picture 3">
            <a:hlinkClick r:id="rId5" action="ppaction://hlinksldjump"/>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657600" y="2971800"/>
            <a:ext cx="2034491" cy="2194560"/>
          </a:xfrm>
          <a:prstGeom prst="rect">
            <a:avLst/>
          </a:prstGeom>
        </p:spPr>
      </p:pic>
      <p:pic>
        <p:nvPicPr>
          <p:cNvPr id="7" name="MS900069706[1].wav">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538260" y="3945148"/>
            <a:ext cx="609600" cy="609600"/>
          </a:xfrm>
          <a:prstGeom prst="rect">
            <a:avLst/>
          </a:prstGeom>
        </p:spPr>
      </p:pic>
    </p:spTree>
    <p:extLst>
      <p:ext uri="{BB962C8B-B14F-4D97-AF65-F5344CB8AC3E}">
        <p14:creationId xmlns:p14="http://schemas.microsoft.com/office/powerpoint/2010/main" xmlns="" val="1652438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900"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900" fill="hold"/>
                                        <p:tgtEl>
                                          <p:spTgt spid="7"/>
                                        </p:tgtEl>
                                      </p:cBhvr>
                                    </p:cmd>
                                  </p:childTnLst>
                                </p:cTn>
                              </p:par>
                            </p:childTnLst>
                          </p:cTn>
                        </p:par>
                      </p:childTnLst>
                    </p:cTn>
                  </p:par>
                </p:childTnLst>
              </p:cTn>
              <p:nextCondLst>
                <p:cond evt="onClick" delay="0">
                  <p:tgtEl>
                    <p:spTgt spid="7"/>
                  </p:tgtEl>
                </p:cond>
              </p:nextCondLst>
            </p:seq>
            <p:audio>
              <p:cMediaNode vol="80000" showWhenStopped="0">
                <p:cTn id="19"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B050"/>
                </a:solidFill>
              </a:rPr>
              <a:t>Click on the smiley face above please to return to the question!</a:t>
            </a:r>
            <a:endParaRPr lang="en-US" sz="2400" dirty="0">
              <a:solidFill>
                <a:srgbClr val="00B050"/>
              </a:solidFill>
            </a:endParaRPr>
          </a:p>
        </p:txBody>
      </p:sp>
      <p:sp>
        <p:nvSpPr>
          <p:cNvPr id="3" name="Content Placeholder 2"/>
          <p:cNvSpPr>
            <a:spLocks noGrp="1"/>
          </p:cNvSpPr>
          <p:nvPr>
            <p:ph idx="1"/>
          </p:nvPr>
        </p:nvSpPr>
        <p:spPr/>
        <p:txBody>
          <a:bodyPr/>
          <a:lstStyle/>
          <a:p>
            <a:pPr marL="0" indent="0">
              <a:buNone/>
            </a:pPr>
            <a:r>
              <a:rPr lang="en-US" b="1" dirty="0" smtClean="0">
                <a:solidFill>
                  <a:srgbClr val="7030A0"/>
                </a:solidFill>
                <a:effectLst>
                  <a:outerShdw blurRad="38100" dist="38100" dir="2700000" algn="tl">
                    <a:srgbClr val="000000">
                      <a:alpha val="43137"/>
                    </a:srgbClr>
                  </a:outerShdw>
                </a:effectLst>
                <a:latin typeface="Aharoni" pitchFamily="2" charset="-79"/>
                <a:cs typeface="Aharoni" pitchFamily="2" charset="-79"/>
              </a:rPr>
              <a:t>Sorry that was not the correct answer…Please try again by clicking on the smiley face below…Thank you and Good Luck!</a:t>
            </a:r>
          </a:p>
          <a:p>
            <a:pPr marL="0" indent="0">
              <a:buNone/>
            </a:pPr>
            <a:endParaRPr lang="en-US" b="1" dirty="0">
              <a:solidFill>
                <a:srgbClr val="7030A0"/>
              </a:solidFill>
              <a:effectLst>
                <a:outerShdw blurRad="38100" dist="38100" dir="2700000" algn="tl">
                  <a:srgbClr val="000000">
                    <a:alpha val="43137"/>
                  </a:srgbClr>
                </a:outerShdw>
              </a:effectLst>
              <a:latin typeface="Aharoni" pitchFamily="2" charset="-79"/>
              <a:cs typeface="Aharoni" pitchFamily="2" charset="-79"/>
            </a:endParaRPr>
          </a:p>
        </p:txBody>
      </p:sp>
      <p:pic>
        <p:nvPicPr>
          <p:cNvPr id="3074" name="Picture 2" descr="C:\Users\Laurie\AppData\Local\Microsoft\Windows\Temporary Internet Files\Content.IE5\14X6WYKR\MC900423159[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06299" y="2971800"/>
            <a:ext cx="1827886" cy="18278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2553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B050"/>
                </a:solidFill>
              </a:rPr>
              <a:t>Please click on the money picture to move to the next question!</a:t>
            </a:r>
            <a:endParaRPr lang="en-US" sz="2400" dirty="0">
              <a:solidFill>
                <a:srgbClr val="00B05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solidFill>
                  <a:srgbClr val="FF0000"/>
                </a:solidFill>
                <a:effectLst>
                  <a:outerShdw blurRad="38100" dist="38100" dir="2700000" algn="tl">
                    <a:srgbClr val="000000">
                      <a:alpha val="43137"/>
                    </a:srgbClr>
                  </a:outerShdw>
                </a:effectLst>
              </a:rPr>
              <a:t>Congratulations! The correct answer was </a:t>
            </a:r>
            <a:r>
              <a:rPr lang="en-US" b="1" dirty="0" smtClean="0">
                <a:solidFill>
                  <a:srgbClr val="00B050"/>
                </a:solidFill>
                <a:effectLst>
                  <a:outerShdw blurRad="38100" dist="38100" dir="2700000" algn="tl">
                    <a:srgbClr val="000000">
                      <a:alpha val="43137"/>
                    </a:srgbClr>
                  </a:outerShdw>
                </a:effectLst>
              </a:rPr>
              <a:t>8.00$</a:t>
            </a:r>
            <a:r>
              <a:rPr lang="en-US" b="1" dirty="0" smtClean="0">
                <a:solidFill>
                  <a:srgbClr val="FF0000"/>
                </a:solidFill>
                <a:effectLst>
                  <a:outerShdw blurRad="38100" dist="38100" dir="2700000" algn="tl">
                    <a:srgbClr val="000000">
                      <a:alpha val="43137"/>
                    </a:srgbClr>
                  </a:outerShdw>
                </a:effectLst>
              </a:rPr>
              <a:t> for 4 loaves of bread at </a:t>
            </a:r>
            <a:r>
              <a:rPr lang="en-US" b="1" dirty="0" smtClean="0">
                <a:solidFill>
                  <a:srgbClr val="00B050"/>
                </a:solidFill>
                <a:effectLst>
                  <a:outerShdw blurRad="38100" dist="38100" dir="2700000" algn="tl">
                    <a:srgbClr val="000000">
                      <a:alpha val="43137"/>
                    </a:srgbClr>
                  </a:outerShdw>
                </a:effectLst>
              </a:rPr>
              <a:t>2.00$ </a:t>
            </a:r>
            <a:r>
              <a:rPr lang="en-US" b="1" dirty="0" smtClean="0">
                <a:solidFill>
                  <a:srgbClr val="FF0000"/>
                </a:solidFill>
                <a:effectLst>
                  <a:outerShdw blurRad="38100" dist="38100" dir="2700000" algn="tl">
                    <a:srgbClr val="000000">
                      <a:alpha val="43137"/>
                    </a:srgbClr>
                  </a:outerShdw>
                </a:effectLst>
              </a:rPr>
              <a:t>a piece!</a:t>
            </a:r>
          </a:p>
          <a:p>
            <a:pPr marL="0" indent="0">
              <a:buNone/>
            </a:pPr>
            <a:endParaRPr lang="en-US" b="1" dirty="0">
              <a:solidFill>
                <a:srgbClr val="FF0000"/>
              </a:solidFill>
              <a:effectLst>
                <a:outerShdw blurRad="38100" dist="38100" dir="2700000" algn="tl">
                  <a:srgbClr val="000000">
                    <a:alpha val="43137"/>
                  </a:srgbClr>
                </a:outerShdw>
              </a:effectLst>
            </a:endParaRPr>
          </a:p>
          <a:p>
            <a:pPr marL="0" indent="0">
              <a:buNone/>
            </a:pPr>
            <a:r>
              <a:rPr lang="en-US" b="1" dirty="0" smtClean="0">
                <a:solidFill>
                  <a:srgbClr val="00B050"/>
                </a:solidFill>
                <a:effectLst>
                  <a:outerShdw blurRad="38100" dist="38100" dir="2700000" algn="tl">
                    <a:srgbClr val="000000">
                      <a:alpha val="43137"/>
                    </a:srgbClr>
                  </a:outerShdw>
                </a:effectLst>
              </a:rPr>
              <a:t>2.00$</a:t>
            </a:r>
            <a:r>
              <a:rPr lang="en-US" b="1" dirty="0" smtClean="0">
                <a:solidFill>
                  <a:srgbClr val="FF0000"/>
                </a:solidFill>
                <a:effectLst>
                  <a:outerShdw blurRad="38100" dist="38100" dir="2700000" algn="tl">
                    <a:srgbClr val="000000">
                      <a:alpha val="43137"/>
                    </a:srgbClr>
                  </a:outerShdw>
                </a:effectLst>
              </a:rPr>
              <a:t> x 4 = </a:t>
            </a:r>
            <a:r>
              <a:rPr lang="en-US" b="1" dirty="0" smtClean="0">
                <a:solidFill>
                  <a:srgbClr val="00B050"/>
                </a:solidFill>
                <a:effectLst>
                  <a:outerShdw blurRad="38100" dist="38100" dir="2700000" algn="tl">
                    <a:srgbClr val="000000">
                      <a:alpha val="43137"/>
                    </a:srgbClr>
                  </a:outerShdw>
                </a:effectLst>
              </a:rPr>
              <a:t>8.00$</a:t>
            </a:r>
            <a:r>
              <a:rPr lang="en-US" b="1" dirty="0" smtClean="0">
                <a:solidFill>
                  <a:srgbClr val="FF0000"/>
                </a:solidFill>
                <a:effectLst>
                  <a:outerShdw blurRad="38100" dist="38100" dir="2700000" algn="tl">
                    <a:srgbClr val="000000">
                      <a:alpha val="43137"/>
                    </a:srgbClr>
                  </a:outerShdw>
                </a:effectLst>
              </a:rPr>
              <a:t>  or		</a:t>
            </a:r>
            <a:r>
              <a:rPr lang="en-US" b="1" dirty="0" smtClean="0">
                <a:solidFill>
                  <a:srgbClr val="00B050"/>
                </a:solidFill>
                <a:effectLst>
                  <a:outerShdw blurRad="38100" dist="38100" dir="2700000" algn="tl">
                    <a:srgbClr val="000000">
                      <a:alpha val="43137"/>
                    </a:srgbClr>
                  </a:outerShdw>
                </a:effectLst>
              </a:rPr>
              <a:t>31.25$</a:t>
            </a:r>
          </a:p>
          <a:p>
            <a:pPr marL="0" indent="0">
              <a:buNone/>
            </a:pPr>
            <a:r>
              <a:rPr lang="en-US" b="1" dirty="0">
                <a:solidFill>
                  <a:srgbClr val="00B050"/>
                </a:solidFill>
                <a:effectLst>
                  <a:outerShdw blurRad="38100" dist="38100" dir="2700000" algn="tl">
                    <a:srgbClr val="000000">
                      <a:alpha val="43137"/>
                    </a:srgbClr>
                  </a:outerShdw>
                </a:effectLst>
              </a:rPr>
              <a:t>	</a:t>
            </a:r>
            <a:r>
              <a:rPr lang="en-US" b="1" dirty="0" smtClean="0">
                <a:solidFill>
                  <a:srgbClr val="00B050"/>
                </a:solidFill>
                <a:effectLst>
                  <a:outerShdw blurRad="38100" dist="38100" dir="2700000" algn="tl">
                    <a:srgbClr val="000000">
                      <a:alpha val="43137"/>
                    </a:srgbClr>
                  </a:outerShdw>
                </a:effectLst>
              </a:rPr>
              <a:t>		</a:t>
            </a:r>
            <a:r>
              <a:rPr lang="en-US" b="1" dirty="0" smtClean="0">
                <a:solidFill>
                  <a:srgbClr val="FF0000"/>
                </a:solidFill>
                <a:effectLst>
                  <a:outerShdw blurRad="38100" dist="38100" dir="2700000" algn="tl">
                    <a:srgbClr val="000000">
                      <a:alpha val="43137"/>
                    </a:srgbClr>
                  </a:outerShdw>
                </a:effectLst>
              </a:rPr>
              <a:t>-</a:t>
            </a:r>
            <a:r>
              <a:rPr lang="en-US" b="1" dirty="0" smtClean="0">
                <a:solidFill>
                  <a:srgbClr val="00B050"/>
                </a:solidFill>
                <a:effectLst>
                  <a:outerShdw blurRad="38100" dist="38100" dir="2700000" algn="tl">
                    <a:srgbClr val="000000">
                      <a:alpha val="43137"/>
                    </a:srgbClr>
                  </a:outerShdw>
                </a:effectLst>
              </a:rPr>
              <a:t>	  8.00$</a:t>
            </a:r>
          </a:p>
          <a:p>
            <a:pPr marL="0" indent="0">
              <a:buNone/>
            </a:pPr>
            <a:r>
              <a:rPr lang="en-US" b="1" dirty="0">
                <a:solidFill>
                  <a:srgbClr val="00B050"/>
                </a:solidFill>
                <a:effectLst>
                  <a:outerShdw blurRad="38100" dist="38100" dir="2700000" algn="tl">
                    <a:srgbClr val="000000">
                      <a:alpha val="43137"/>
                    </a:srgbClr>
                  </a:outerShdw>
                </a:effectLst>
              </a:rPr>
              <a:t>	</a:t>
            </a:r>
            <a:r>
              <a:rPr lang="en-US" b="1" dirty="0" smtClean="0">
                <a:solidFill>
                  <a:srgbClr val="00B050"/>
                </a:solidFill>
                <a:effectLst>
                  <a:outerShdw blurRad="38100" dist="38100" dir="2700000" algn="tl">
                    <a:srgbClr val="000000">
                      <a:alpha val="43137"/>
                    </a:srgbClr>
                  </a:outerShdw>
                </a:effectLst>
              </a:rPr>
              <a:t>		</a:t>
            </a:r>
            <a:r>
              <a:rPr lang="en-US" b="1" dirty="0" smtClean="0">
                <a:solidFill>
                  <a:srgbClr val="FF0000"/>
                </a:solidFill>
                <a:effectLst>
                  <a:outerShdw blurRad="38100" dist="38100" dir="2700000" algn="tl">
                    <a:srgbClr val="000000">
                      <a:alpha val="43137"/>
                    </a:srgbClr>
                  </a:outerShdw>
                </a:effectLst>
              </a:rPr>
              <a:t>=</a:t>
            </a:r>
            <a:r>
              <a:rPr lang="en-US" b="1" dirty="0" smtClean="0">
                <a:solidFill>
                  <a:srgbClr val="00B050"/>
                </a:solidFill>
                <a:effectLst>
                  <a:outerShdw blurRad="38100" dist="38100" dir="2700000" algn="tl">
                    <a:srgbClr val="000000">
                      <a:alpha val="43137"/>
                    </a:srgbClr>
                  </a:outerShdw>
                </a:effectLst>
              </a:rPr>
              <a:t>	23.25$</a:t>
            </a:r>
          </a:p>
          <a:p>
            <a:pPr marL="0" indent="0">
              <a:buNone/>
            </a:pPr>
            <a:r>
              <a:rPr lang="en-US" b="1" dirty="0">
                <a:solidFill>
                  <a:srgbClr val="00B050"/>
                </a:solidFill>
                <a:effectLst>
                  <a:outerShdw blurRad="38100" dist="38100" dir="2700000" algn="tl">
                    <a:srgbClr val="000000">
                      <a:alpha val="43137"/>
                    </a:srgbClr>
                  </a:outerShdw>
                </a:effectLst>
              </a:rPr>
              <a:t>	</a:t>
            </a:r>
            <a:r>
              <a:rPr lang="en-US" b="1" dirty="0" smtClean="0">
                <a:solidFill>
                  <a:srgbClr val="00B050"/>
                </a:solidFill>
                <a:effectLst>
                  <a:outerShdw blurRad="38100" dist="38100" dir="2700000" algn="tl">
                    <a:srgbClr val="000000">
                      <a:alpha val="43137"/>
                    </a:srgbClr>
                  </a:outerShdw>
                </a:effectLst>
              </a:rPr>
              <a:t>		</a:t>
            </a:r>
            <a:r>
              <a:rPr lang="en-US" b="1" dirty="0" smtClean="0">
                <a:solidFill>
                  <a:srgbClr val="7030A0"/>
                </a:solidFill>
                <a:effectLst>
                  <a:outerShdw blurRad="38100" dist="38100" dir="2700000" algn="tl">
                    <a:srgbClr val="000000">
                      <a:alpha val="43137"/>
                    </a:srgbClr>
                  </a:outerShdw>
                </a:effectLst>
              </a:rPr>
              <a:t>You now have </a:t>
            </a:r>
            <a:r>
              <a:rPr lang="en-US" b="1" dirty="0" smtClean="0">
                <a:solidFill>
                  <a:srgbClr val="00B050"/>
                </a:solidFill>
                <a:effectLst>
                  <a:outerShdw blurRad="38100" dist="38100" dir="2700000" algn="tl">
                    <a:srgbClr val="000000">
                      <a:alpha val="43137"/>
                    </a:srgbClr>
                  </a:outerShdw>
                </a:effectLst>
              </a:rPr>
              <a:t>23.25$</a:t>
            </a:r>
            <a:r>
              <a:rPr lang="en-US" b="1" dirty="0" smtClean="0">
                <a:solidFill>
                  <a:srgbClr val="7030A0"/>
                </a:solidFill>
                <a:effectLst>
                  <a:outerShdw blurRad="38100" dist="38100" dir="2700000" algn="tl">
                    <a:srgbClr val="000000">
                      <a:alpha val="43137"/>
                    </a:srgbClr>
                  </a:outerShdw>
                </a:effectLst>
              </a:rPr>
              <a:t> left to spend!</a:t>
            </a:r>
            <a:endParaRPr lang="en-US" b="1" dirty="0" smtClean="0">
              <a:solidFill>
                <a:srgbClr val="00B050"/>
              </a:solidFill>
              <a:effectLst>
                <a:outerShdw blurRad="38100" dist="38100" dir="2700000" algn="tl">
                  <a:srgbClr val="000000">
                    <a:alpha val="43137"/>
                  </a:srgbClr>
                </a:outerShdw>
              </a:effectLst>
            </a:endParaRPr>
          </a:p>
          <a:p>
            <a:pPr marL="0" indent="0">
              <a:buNone/>
            </a:pPr>
            <a:r>
              <a:rPr lang="en-US" b="1" dirty="0" smtClean="0">
                <a:solidFill>
                  <a:srgbClr val="FF0000"/>
                </a:solidFill>
                <a:effectLst>
                  <a:outerShdw blurRad="38100" dist="38100" dir="2700000" algn="tl">
                    <a:srgbClr val="000000">
                      <a:alpha val="43137"/>
                    </a:srgbClr>
                  </a:outerShdw>
                </a:effectLst>
              </a:rPr>
              <a:t>	2.00</a:t>
            </a:r>
          </a:p>
          <a:p>
            <a:pPr marL="0" indent="0">
              <a:buNone/>
            </a:pPr>
            <a:r>
              <a:rPr lang="en-US" b="1" dirty="0" smtClean="0">
                <a:solidFill>
                  <a:srgbClr val="FF0000"/>
                </a:solidFill>
                <a:effectLst>
                  <a:outerShdw blurRad="38100" dist="38100" dir="2700000" algn="tl">
                    <a:srgbClr val="000000">
                      <a:alpha val="43137"/>
                    </a:srgbClr>
                  </a:outerShdw>
                </a:effectLst>
              </a:rPr>
              <a:t>+	2.00</a:t>
            </a:r>
          </a:p>
          <a:p>
            <a:pPr marL="0" indent="0">
              <a:buNone/>
            </a:pPr>
            <a:r>
              <a:rPr lang="en-US" b="1" dirty="0">
                <a:solidFill>
                  <a:srgbClr val="FF0000"/>
                </a:solidFill>
                <a:effectLst>
                  <a:outerShdw blurRad="38100" dist="38100" dir="2700000" algn="tl">
                    <a:srgbClr val="000000">
                      <a:alpha val="43137"/>
                    </a:srgbClr>
                  </a:outerShdw>
                </a:effectLst>
              </a:rPr>
              <a:t>	</a:t>
            </a:r>
            <a:r>
              <a:rPr lang="en-US" b="1" dirty="0" smtClean="0">
                <a:solidFill>
                  <a:srgbClr val="FF0000"/>
                </a:solidFill>
                <a:effectLst>
                  <a:outerShdw blurRad="38100" dist="38100" dir="2700000" algn="tl">
                    <a:srgbClr val="000000">
                      <a:alpha val="43137"/>
                    </a:srgbClr>
                  </a:outerShdw>
                </a:effectLst>
              </a:rPr>
              <a:t>2.00</a:t>
            </a:r>
          </a:p>
          <a:p>
            <a:pPr marL="0" indent="0">
              <a:buNone/>
            </a:pPr>
            <a:r>
              <a:rPr lang="en-US" b="1" dirty="0">
                <a:solidFill>
                  <a:srgbClr val="FF0000"/>
                </a:solidFill>
                <a:effectLst>
                  <a:outerShdw blurRad="38100" dist="38100" dir="2700000" algn="tl">
                    <a:srgbClr val="000000">
                      <a:alpha val="43137"/>
                    </a:srgbClr>
                  </a:outerShdw>
                </a:effectLst>
              </a:rPr>
              <a:t>	</a:t>
            </a:r>
            <a:r>
              <a:rPr lang="en-US" b="1" dirty="0" smtClean="0">
                <a:solidFill>
                  <a:srgbClr val="FF0000"/>
                </a:solidFill>
                <a:effectLst>
                  <a:outerShdw blurRad="38100" dist="38100" dir="2700000" algn="tl">
                    <a:srgbClr val="000000">
                      <a:alpha val="43137"/>
                    </a:srgbClr>
                  </a:outerShdw>
                </a:effectLst>
              </a:rPr>
              <a:t>2.00</a:t>
            </a:r>
          </a:p>
          <a:p>
            <a:pPr marL="0" indent="0">
              <a:buNone/>
            </a:pPr>
            <a:r>
              <a:rPr lang="en-US" b="1" dirty="0" smtClean="0">
                <a:solidFill>
                  <a:srgbClr val="FF0000"/>
                </a:solidFill>
                <a:effectLst>
                  <a:outerShdw blurRad="38100" dist="38100" dir="2700000" algn="tl">
                    <a:srgbClr val="000000">
                      <a:alpha val="43137"/>
                    </a:srgbClr>
                  </a:outerShdw>
                </a:effectLst>
              </a:rPr>
              <a:t>=	</a:t>
            </a:r>
            <a:r>
              <a:rPr lang="en-US" b="1" dirty="0" smtClean="0">
                <a:solidFill>
                  <a:srgbClr val="00B050"/>
                </a:solidFill>
                <a:effectLst>
                  <a:outerShdw blurRad="38100" dist="38100" dir="2700000" algn="tl">
                    <a:srgbClr val="000000">
                      <a:alpha val="43137"/>
                    </a:srgbClr>
                  </a:outerShdw>
                </a:effectLst>
              </a:rPr>
              <a:t>8.00$</a:t>
            </a:r>
            <a:endParaRPr lang="en-US" b="1" dirty="0">
              <a:solidFill>
                <a:srgbClr val="00B050"/>
              </a:solidFill>
              <a:effectLst>
                <a:outerShdw blurRad="38100" dist="38100" dir="2700000" algn="tl">
                  <a:srgbClr val="000000">
                    <a:alpha val="43137"/>
                  </a:srgbClr>
                </a:outerShdw>
              </a:effectLst>
            </a:endParaRPr>
          </a:p>
        </p:txBody>
      </p:sp>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86400" y="3733800"/>
            <a:ext cx="1525869" cy="1645920"/>
          </a:xfrm>
          <a:prstGeom prst="rect">
            <a:avLst/>
          </a:prstGeom>
        </p:spPr>
      </p:pic>
      <p:pic>
        <p:nvPicPr>
          <p:cNvPr id="5" name="MS900069706[1].wav">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5944534" y="4419600"/>
            <a:ext cx="609600" cy="609600"/>
          </a:xfrm>
          <a:prstGeom prst="rect">
            <a:avLst/>
          </a:prstGeom>
        </p:spPr>
      </p:pic>
    </p:spTree>
    <p:extLst>
      <p:ext uri="{BB962C8B-B14F-4D97-AF65-F5344CB8AC3E}">
        <p14:creationId xmlns:p14="http://schemas.microsoft.com/office/powerpoint/2010/main" xmlns="" val="28922151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0" fill="hold"/>
                                        <p:tgtEl>
                                          <p:spTgt spid="5"/>
                                        </p:tgtEl>
                                      </p:cBhvr>
                                    </p:cmd>
                                  </p:childTnLst>
                                </p:cTn>
                              </p:par>
                            </p:childTnLst>
                          </p:cTn>
                        </p:par>
                      </p:childTnLst>
                    </p:cTn>
                  </p:par>
                </p:childTnLst>
              </p:cTn>
              <p:nextCondLst>
                <p:cond evt="onClick" delay="0">
                  <p:tgtEl>
                    <p:spTgt spid="5"/>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19200" y="837972"/>
            <a:ext cx="7467600" cy="4419600"/>
          </a:xfrm>
        </p:spPr>
        <p:txBody>
          <a:bodyPr/>
          <a:lstStyle/>
          <a:p>
            <a:pPr marL="0" indent="0">
              <a:buNone/>
            </a:pPr>
            <a:r>
              <a:rPr lang="en-US" dirty="0">
                <a:solidFill>
                  <a:srgbClr val="7030A0"/>
                </a:solidFill>
              </a:rPr>
              <a:t>Sorry that was not the correct answer…Please try again…Better luck this time…</a:t>
            </a:r>
          </a:p>
          <a:p>
            <a:pPr marL="0" indent="0">
              <a:buNone/>
            </a:pPr>
            <a:endParaRPr lang="en-US" dirty="0">
              <a:solidFill>
                <a:srgbClr val="7030A0"/>
              </a:solidFill>
            </a:endParaRPr>
          </a:p>
          <a:p>
            <a:pPr marL="0" indent="0">
              <a:buNone/>
            </a:pPr>
            <a:r>
              <a:rPr lang="en-US" dirty="0">
                <a:solidFill>
                  <a:srgbClr val="7030A0"/>
                </a:solidFill>
              </a:rPr>
              <a:t>      </a:t>
            </a:r>
            <a:r>
              <a:rPr lang="en-US" dirty="0">
                <a:solidFill>
                  <a:srgbClr val="00B050"/>
                </a:solidFill>
              </a:rPr>
              <a:t>Click on picture to return to the question.</a:t>
            </a:r>
            <a:endParaRPr lang="en-US" dirty="0">
              <a:solidFill>
                <a:srgbClr val="7030A0"/>
              </a:solidFill>
            </a:endParaRPr>
          </a:p>
          <a:p>
            <a:endParaRPr lang="en-US" dirty="0"/>
          </a:p>
        </p:txBody>
      </p:sp>
      <p:pic>
        <p:nvPicPr>
          <p:cNvPr id="4098" name="Picture 2" descr="C:\Users\Laurie\AppData\Local\Microsoft\Windows\Temporary Internet Files\Content.IE5\H21QNA5X\MC900433817[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33800" y="3429000"/>
            <a:ext cx="1828572" cy="18285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2151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solidFill>
                  <a:srgbClr val="7030A0"/>
                </a:solidFill>
              </a:rPr>
              <a:t>Sorry that was not the correct answer…Please try again…Better luck this time…</a:t>
            </a:r>
          </a:p>
          <a:p>
            <a:pPr marL="0" indent="0">
              <a:buNone/>
            </a:pPr>
            <a:endParaRPr lang="en-US" dirty="0">
              <a:solidFill>
                <a:srgbClr val="7030A0"/>
              </a:solidFill>
            </a:endParaRPr>
          </a:p>
          <a:p>
            <a:pPr marL="0" indent="0">
              <a:buNone/>
            </a:pPr>
            <a:r>
              <a:rPr lang="en-US" dirty="0">
                <a:solidFill>
                  <a:srgbClr val="7030A0"/>
                </a:solidFill>
              </a:rPr>
              <a:t>      </a:t>
            </a:r>
            <a:r>
              <a:rPr lang="en-US" dirty="0">
                <a:solidFill>
                  <a:srgbClr val="00B050"/>
                </a:solidFill>
              </a:rPr>
              <a:t>Click on picture to return to the </a:t>
            </a:r>
            <a:r>
              <a:rPr lang="en-US" dirty="0" smtClean="0">
                <a:solidFill>
                  <a:srgbClr val="00B050"/>
                </a:solidFill>
              </a:rPr>
              <a:t>question</a:t>
            </a:r>
          </a:p>
          <a:p>
            <a:pPr marL="0" indent="0">
              <a:buNone/>
            </a:pPr>
            <a:endParaRPr lang="en-US" dirty="0"/>
          </a:p>
        </p:txBody>
      </p:sp>
      <p:pic>
        <p:nvPicPr>
          <p:cNvPr id="6146" name="Picture 2" descr="C:\Users\Laurie\AppData\Local\Microsoft\Windows\Temporary Internet Files\Content.IE5\8ZS7XMHQ\MC900434409[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33800" y="3426124"/>
            <a:ext cx="1939925" cy="1819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5638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S900069706[1].wav">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6554134" y="4937760"/>
            <a:ext cx="609600" cy="609600"/>
          </a:xfrm>
          <a:prstGeom prst="rect">
            <a:avLst/>
          </a:prstGeom>
        </p:spPr>
      </p:pic>
      <p:sp>
        <p:nvSpPr>
          <p:cNvPr id="2" name="Title 1"/>
          <p:cNvSpPr>
            <a:spLocks noGrp="1"/>
          </p:cNvSpPr>
          <p:nvPr>
            <p:ph type="title"/>
          </p:nvPr>
        </p:nvSpPr>
        <p:spPr>
          <a:xfrm>
            <a:off x="1219200" y="5257800"/>
            <a:ext cx="4648200" cy="1143000"/>
          </a:xfrm>
        </p:spPr>
        <p:txBody>
          <a:bodyPr/>
          <a:lstStyle/>
          <a:p>
            <a:r>
              <a:rPr lang="en-US" sz="2400" dirty="0" smtClean="0">
                <a:solidFill>
                  <a:srgbClr val="FF0000"/>
                </a:solidFill>
              </a:rPr>
              <a:t>Please click on the money picture to move to the next question.</a:t>
            </a:r>
            <a:br>
              <a:rPr lang="en-US" sz="2400" dirty="0" smtClean="0">
                <a:solidFill>
                  <a:srgbClr val="FF0000"/>
                </a:solidFill>
              </a:rPr>
            </a:br>
            <a:endParaRPr lang="en-US" sz="2400" dirty="0">
              <a:solidFill>
                <a:srgbClr val="FF0000"/>
              </a:solidFill>
            </a:endParaRPr>
          </a:p>
        </p:txBody>
      </p:sp>
      <p:pic>
        <p:nvPicPr>
          <p:cNvPr id="4" name="Picture 3">
            <a:hlinkClick r:id="rId5" action="ppaction://hlinksldjump"/>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096000" y="4419600"/>
            <a:ext cx="1525869" cy="1645920"/>
          </a:xfrm>
          <a:prstGeom prst="rect">
            <a:avLst/>
          </a:prstGeom>
        </p:spPr>
      </p:pic>
      <p:sp>
        <p:nvSpPr>
          <p:cNvPr id="3" name="Content Placeholder 2"/>
          <p:cNvSpPr>
            <a:spLocks noGrp="1"/>
          </p:cNvSpPr>
          <p:nvPr>
            <p:ph idx="1"/>
          </p:nvPr>
        </p:nvSpPr>
        <p:spPr/>
        <p:txBody>
          <a:bodyPr>
            <a:normAutofit/>
          </a:bodyPr>
          <a:lstStyle/>
          <a:p>
            <a:pPr marL="0" indent="0">
              <a:buNone/>
            </a:pPr>
            <a:r>
              <a:rPr lang="en-US" b="1" dirty="0" smtClean="0">
                <a:solidFill>
                  <a:srgbClr val="7030A0"/>
                </a:solidFill>
                <a:effectLst>
                  <a:outerShdw blurRad="38100" dist="38100" dir="2700000" algn="tl">
                    <a:srgbClr val="000000">
                      <a:alpha val="43137"/>
                    </a:srgbClr>
                  </a:outerShdw>
                </a:effectLst>
              </a:rPr>
              <a:t>Congratulations you did it again! The total cost of 20 carrots at </a:t>
            </a:r>
            <a:r>
              <a:rPr lang="en-US" b="1" dirty="0" smtClean="0">
                <a:solidFill>
                  <a:srgbClr val="00B050"/>
                </a:solidFill>
                <a:effectLst>
                  <a:outerShdw blurRad="38100" dist="38100" dir="2700000" algn="tl">
                    <a:srgbClr val="000000">
                      <a:alpha val="43137"/>
                    </a:srgbClr>
                  </a:outerShdw>
                </a:effectLst>
              </a:rPr>
              <a:t>.55 </a:t>
            </a:r>
            <a:r>
              <a:rPr lang="en-US" b="1" dirty="0" smtClean="0">
                <a:solidFill>
                  <a:srgbClr val="7030A0"/>
                </a:solidFill>
                <a:effectLst>
                  <a:outerShdw blurRad="38100" dist="38100" dir="2700000" algn="tl">
                    <a:srgbClr val="000000">
                      <a:alpha val="43137"/>
                    </a:srgbClr>
                  </a:outerShdw>
                </a:effectLst>
              </a:rPr>
              <a:t>cents would cost </a:t>
            </a:r>
            <a:r>
              <a:rPr lang="en-US" b="1" dirty="0" smtClean="0">
                <a:solidFill>
                  <a:srgbClr val="00B050"/>
                </a:solidFill>
                <a:effectLst>
                  <a:outerShdw blurRad="38100" dist="38100" dir="2700000" algn="tl">
                    <a:srgbClr val="000000">
                      <a:alpha val="43137"/>
                    </a:srgbClr>
                  </a:outerShdw>
                </a:effectLst>
              </a:rPr>
              <a:t>11.00$</a:t>
            </a:r>
          </a:p>
          <a:p>
            <a:pPr marL="0" indent="0">
              <a:buNone/>
            </a:pPr>
            <a:endParaRPr lang="en-US" b="1" dirty="0">
              <a:solidFill>
                <a:srgbClr val="7030A0"/>
              </a:solidFill>
              <a:effectLst>
                <a:outerShdw blurRad="38100" dist="38100" dir="2700000" algn="tl">
                  <a:srgbClr val="000000">
                    <a:alpha val="43137"/>
                  </a:srgbClr>
                </a:outerShdw>
              </a:effectLst>
            </a:endParaRPr>
          </a:p>
          <a:p>
            <a:pPr marL="0" indent="0">
              <a:buNone/>
            </a:pPr>
            <a:r>
              <a:rPr lang="en-US" b="1" dirty="0" smtClean="0">
                <a:solidFill>
                  <a:srgbClr val="7030A0"/>
                </a:solidFill>
                <a:effectLst>
                  <a:outerShdw blurRad="38100" dist="38100" dir="2700000" algn="tl">
                    <a:srgbClr val="000000">
                      <a:alpha val="43137"/>
                    </a:srgbClr>
                  </a:outerShdw>
                </a:effectLst>
              </a:rPr>
              <a:t>20 x </a:t>
            </a:r>
            <a:r>
              <a:rPr lang="en-US" b="1" dirty="0" smtClean="0">
                <a:solidFill>
                  <a:srgbClr val="00B050"/>
                </a:solidFill>
                <a:effectLst>
                  <a:outerShdw blurRad="38100" dist="38100" dir="2700000" algn="tl">
                    <a:srgbClr val="000000">
                      <a:alpha val="43137"/>
                    </a:srgbClr>
                  </a:outerShdw>
                </a:effectLst>
              </a:rPr>
              <a:t>.55 </a:t>
            </a:r>
            <a:r>
              <a:rPr lang="en-US" b="1" dirty="0" smtClean="0">
                <a:solidFill>
                  <a:srgbClr val="7030A0"/>
                </a:solidFill>
                <a:effectLst>
                  <a:outerShdw blurRad="38100" dist="38100" dir="2700000" algn="tl">
                    <a:srgbClr val="000000">
                      <a:alpha val="43137"/>
                    </a:srgbClr>
                  </a:outerShdw>
                </a:effectLst>
              </a:rPr>
              <a:t>= </a:t>
            </a:r>
            <a:r>
              <a:rPr lang="en-US" b="1" dirty="0" smtClean="0">
                <a:solidFill>
                  <a:srgbClr val="00B050"/>
                </a:solidFill>
                <a:effectLst>
                  <a:outerShdw blurRad="38100" dist="38100" dir="2700000" algn="tl">
                    <a:srgbClr val="000000">
                      <a:alpha val="43137"/>
                    </a:srgbClr>
                  </a:outerShdw>
                </a:effectLst>
              </a:rPr>
              <a:t>11.00$</a:t>
            </a:r>
          </a:p>
          <a:p>
            <a:pPr marL="0" indent="0">
              <a:buNone/>
            </a:pPr>
            <a:r>
              <a:rPr lang="en-US" sz="1600" b="1" dirty="0" smtClean="0">
                <a:solidFill>
                  <a:srgbClr val="7030A0"/>
                </a:solidFill>
                <a:effectLst>
                  <a:outerShdw blurRad="38100" dist="38100" dir="2700000" algn="tl">
                    <a:srgbClr val="000000">
                      <a:alpha val="43137"/>
                    </a:srgbClr>
                  </a:outerShdw>
                </a:effectLst>
              </a:rPr>
              <a:t>.55+.55+.55+.55+.55+.55+.55+.55+.55+.55+.55+.55+.55+.55+.55+.55+.55+.55+.55+.55=</a:t>
            </a:r>
          </a:p>
          <a:p>
            <a:pPr marL="0" indent="0">
              <a:buNone/>
            </a:pPr>
            <a:r>
              <a:rPr lang="en-US" sz="1600" b="1" dirty="0" smtClean="0">
                <a:solidFill>
                  <a:srgbClr val="00B050"/>
                </a:solidFill>
                <a:effectLst>
                  <a:outerShdw blurRad="38100" dist="38100" dir="2700000" algn="tl">
                    <a:srgbClr val="000000">
                      <a:alpha val="43137"/>
                    </a:srgbClr>
                  </a:outerShdw>
                </a:effectLst>
              </a:rPr>
              <a:t>11.00$</a:t>
            </a:r>
          </a:p>
          <a:p>
            <a:pPr marL="0" indent="0">
              <a:buNone/>
            </a:pPr>
            <a:r>
              <a:rPr lang="en-US" b="1" dirty="0" smtClean="0">
                <a:solidFill>
                  <a:srgbClr val="7030A0"/>
                </a:solidFill>
                <a:effectLst>
                  <a:outerShdw blurRad="38100" dist="38100" dir="2700000" algn="tl">
                    <a:srgbClr val="000000">
                      <a:alpha val="43137"/>
                    </a:srgbClr>
                  </a:outerShdw>
                </a:effectLst>
              </a:rPr>
              <a:t> </a:t>
            </a:r>
          </a:p>
          <a:p>
            <a:pPr marL="0" indent="0">
              <a:buNone/>
            </a:pPr>
            <a:r>
              <a:rPr lang="en-US" b="1" dirty="0">
                <a:solidFill>
                  <a:srgbClr val="7030A0"/>
                </a:solidFill>
                <a:effectLst>
                  <a:outerShdw blurRad="38100" dist="38100" dir="2700000" algn="tl">
                    <a:srgbClr val="000000">
                      <a:alpha val="43137"/>
                    </a:srgbClr>
                  </a:outerShdw>
                </a:effectLst>
              </a:rPr>
              <a:t>	</a:t>
            </a:r>
            <a:r>
              <a:rPr lang="en-US" sz="1800" b="1" dirty="0" smtClean="0">
                <a:solidFill>
                  <a:srgbClr val="00B050"/>
                </a:solidFill>
                <a:effectLst>
                  <a:outerShdw blurRad="38100" dist="38100" dir="2700000" algn="tl">
                    <a:srgbClr val="000000">
                      <a:alpha val="43137"/>
                    </a:srgbClr>
                  </a:outerShdw>
                </a:effectLst>
              </a:rPr>
              <a:t>23.25$	</a:t>
            </a:r>
            <a:r>
              <a:rPr lang="en-US" sz="2400" b="1" dirty="0" smtClean="0">
                <a:solidFill>
                  <a:srgbClr val="FF0000"/>
                </a:solidFill>
                <a:effectLst>
                  <a:outerShdw blurRad="38100" dist="38100" dir="2700000" algn="tl">
                    <a:srgbClr val="000000">
                      <a:alpha val="43137"/>
                    </a:srgbClr>
                  </a:outerShdw>
                </a:effectLst>
              </a:rPr>
              <a:t>You now have 12.25$ left to spend!</a:t>
            </a:r>
            <a:r>
              <a:rPr lang="en-US" sz="1800" b="1" dirty="0" smtClean="0">
                <a:solidFill>
                  <a:srgbClr val="00B050"/>
                </a:solidFill>
                <a:effectLst>
                  <a:outerShdw blurRad="38100" dist="38100" dir="2700000" algn="tl">
                    <a:srgbClr val="000000">
                      <a:alpha val="43137"/>
                    </a:srgbClr>
                  </a:outerShdw>
                </a:effectLst>
              </a:rPr>
              <a:t>	</a:t>
            </a:r>
          </a:p>
          <a:p>
            <a:pPr lvl="1">
              <a:buFontTx/>
              <a:buChar char="-"/>
            </a:pPr>
            <a:r>
              <a:rPr lang="en-US" b="1" dirty="0" smtClean="0">
                <a:solidFill>
                  <a:srgbClr val="7030A0"/>
                </a:solidFill>
                <a:effectLst>
                  <a:outerShdw blurRad="38100" dist="38100" dir="2700000" algn="tl">
                    <a:srgbClr val="000000">
                      <a:alpha val="43137"/>
                    </a:srgbClr>
                  </a:outerShdw>
                </a:effectLst>
              </a:rPr>
              <a:t>   </a:t>
            </a:r>
            <a:r>
              <a:rPr lang="en-US" b="1" dirty="0" smtClean="0">
                <a:solidFill>
                  <a:srgbClr val="00B050"/>
                </a:solidFill>
                <a:effectLst>
                  <a:outerShdw blurRad="38100" dist="38100" dir="2700000" algn="tl">
                    <a:srgbClr val="000000">
                      <a:alpha val="43137"/>
                    </a:srgbClr>
                  </a:outerShdw>
                </a:effectLst>
              </a:rPr>
              <a:t>11.00$</a:t>
            </a:r>
          </a:p>
          <a:p>
            <a:pPr marL="457200" lvl="1" indent="0">
              <a:buNone/>
            </a:pPr>
            <a:r>
              <a:rPr lang="en-US" b="1" dirty="0" smtClean="0">
                <a:solidFill>
                  <a:srgbClr val="7030A0"/>
                </a:solidFill>
                <a:effectLst>
                  <a:outerShdw blurRad="38100" dist="38100" dir="2700000" algn="tl">
                    <a:srgbClr val="000000">
                      <a:alpha val="43137"/>
                    </a:srgbClr>
                  </a:outerShdw>
                </a:effectLst>
              </a:rPr>
              <a:t>=	</a:t>
            </a:r>
            <a:r>
              <a:rPr lang="en-US" b="1" dirty="0" smtClean="0">
                <a:solidFill>
                  <a:srgbClr val="00B050"/>
                </a:solidFill>
                <a:effectLst>
                  <a:outerShdw blurRad="38100" dist="38100" dir="2700000" algn="tl">
                    <a:srgbClr val="000000">
                      <a:alpha val="43137"/>
                    </a:srgbClr>
                  </a:outerShdw>
                </a:effectLst>
              </a:rPr>
              <a:t>12.25$</a:t>
            </a:r>
          </a:p>
          <a:p>
            <a:pPr>
              <a:buFontTx/>
              <a:buChar char="-"/>
            </a:pPr>
            <a:endParaRPr lang="en-US" b="1" dirty="0">
              <a:solidFill>
                <a:srgbClr val="7030A0"/>
              </a:solidFill>
              <a:effectLst>
                <a:outerShdw blurRad="38100" dist="38100" dir="2700000" algn="tl">
                  <a:srgbClr val="000000">
                    <a:alpha val="43137"/>
                  </a:srgbClr>
                </a:outerShdw>
              </a:effectLst>
            </a:endParaRPr>
          </a:p>
        </p:txBody>
      </p:sp>
      <p:pic>
        <p:nvPicPr>
          <p:cNvPr id="6" name="MS900069706[1].wav">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6705600" y="4937760"/>
            <a:ext cx="609600" cy="609600"/>
          </a:xfrm>
          <a:prstGeom prst="rect">
            <a:avLst/>
          </a:prstGeom>
        </p:spPr>
      </p:pic>
    </p:spTree>
    <p:extLst>
      <p:ext uri="{BB962C8B-B14F-4D97-AF65-F5344CB8AC3E}">
        <p14:creationId xmlns:p14="http://schemas.microsoft.com/office/powerpoint/2010/main" xmlns="" val="31663282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900" fill="hold"/>
                                        <p:tgtEl>
                                          <p:spTgt spid="6"/>
                                        </p:tgtEl>
                                      </p:cBhvr>
                                    </p:cmd>
                                  </p:childTnLst>
                                </p:cTn>
                              </p:par>
                            </p:childTnLst>
                          </p:cTn>
                        </p:par>
                      </p:childTnLst>
                    </p:cTn>
                  </p:par>
                </p:childTnLst>
              </p:cTn>
              <p:nextCondLst>
                <p:cond evt="onClick" delay="0">
                  <p:tgtEl>
                    <p:spTgt spid="6"/>
                  </p:tgtEl>
                </p:cond>
              </p:nextCondLst>
            </p:seq>
            <p:audio>
              <p:cMediaNode vol="80000" showWhenStopped="0">
                <p:cTn id="13" fill="hold" display="0">
                  <p:stCondLst>
                    <p:cond delay="indefinite"/>
                  </p:stCondLst>
                  <p:endCondLst>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00B050"/>
                </a:solidFill>
              </a:rPr>
              <a:t>Click on the smiley face above please to return to the question!</a:t>
            </a:r>
            <a:endParaRPr lang="en-US" sz="2400" dirty="0"/>
          </a:p>
        </p:txBody>
      </p:sp>
      <p:sp>
        <p:nvSpPr>
          <p:cNvPr id="3" name="Content Placeholder 2"/>
          <p:cNvSpPr>
            <a:spLocks noGrp="1"/>
          </p:cNvSpPr>
          <p:nvPr>
            <p:ph idx="1"/>
          </p:nvPr>
        </p:nvSpPr>
        <p:spPr/>
        <p:txBody>
          <a:bodyPr/>
          <a:lstStyle/>
          <a:p>
            <a:pPr marL="0" indent="0">
              <a:buNone/>
            </a:pPr>
            <a:r>
              <a:rPr lang="en-US" b="1" dirty="0">
                <a:solidFill>
                  <a:srgbClr val="7030A0"/>
                </a:solidFill>
                <a:effectLst>
                  <a:outerShdw blurRad="38100" dist="38100" dir="2700000" algn="tl">
                    <a:srgbClr val="000000">
                      <a:alpha val="43137"/>
                    </a:srgbClr>
                  </a:outerShdw>
                </a:effectLst>
                <a:latin typeface="Aharoni" pitchFamily="2" charset="-79"/>
                <a:cs typeface="Aharoni" pitchFamily="2" charset="-79"/>
              </a:rPr>
              <a:t>Sorry that was not the correct answer…Please try again by clicking on the smiley face below…Thank you and Good Luck!</a:t>
            </a:r>
          </a:p>
          <a:p>
            <a:pPr marL="0" indent="0">
              <a:buNone/>
            </a:pPr>
            <a:endParaRPr lang="en-US" b="1" dirty="0">
              <a:solidFill>
                <a:srgbClr val="7030A0"/>
              </a:solidFill>
              <a:effectLst>
                <a:outerShdw blurRad="38100" dist="38100" dir="2700000" algn="tl">
                  <a:srgbClr val="000000">
                    <a:alpha val="43137"/>
                  </a:srgbClr>
                </a:outerShdw>
              </a:effectLst>
              <a:latin typeface="Aharoni" pitchFamily="2" charset="-79"/>
              <a:cs typeface="Aharoni" pitchFamily="2" charset="-79"/>
            </a:endParaRPr>
          </a:p>
          <a:p>
            <a:endParaRPr lang="en-US" dirty="0"/>
          </a:p>
        </p:txBody>
      </p:sp>
      <p:pic>
        <p:nvPicPr>
          <p:cNvPr id="5122" name="Picture 2" descr="C:\Users\Laurie\AppData\Local\Microsoft\Windows\Temporary Internet Files\Content.IE5\BVV08KH4\MC900440452[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87787" y="2514600"/>
            <a:ext cx="1368425" cy="182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7249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solidFill>
                  <a:srgbClr val="00B050"/>
                </a:solidFill>
                <a:hlinkClick r:id="rId3" action="ppaction://hlinksldjump"/>
              </a:rPr>
              <a:t>Click here to begin our shopping trip!</a:t>
            </a:r>
            <a:br>
              <a:rPr lang="en-US" sz="2400" dirty="0" smtClean="0">
                <a:solidFill>
                  <a:srgbClr val="00B050"/>
                </a:solidFill>
                <a:hlinkClick r:id="rId3" action="ppaction://hlinksldjump"/>
              </a:rPr>
            </a:br>
            <a:endParaRPr lang="en-US" sz="2400" dirty="0">
              <a:solidFill>
                <a:srgbClr val="00B050"/>
              </a:solidFill>
            </a:endParaRPr>
          </a:p>
        </p:txBody>
      </p:sp>
      <p:sp>
        <p:nvSpPr>
          <p:cNvPr id="3" name="Content Placeholder 2"/>
          <p:cNvSpPr>
            <a:spLocks noGrp="1"/>
          </p:cNvSpPr>
          <p:nvPr>
            <p:ph idx="1"/>
          </p:nvPr>
        </p:nvSpPr>
        <p:spPr>
          <a:xfrm>
            <a:off x="838200" y="685800"/>
            <a:ext cx="7467600" cy="4419600"/>
          </a:xfrm>
          <a:effectLst>
            <a:glow rad="228600">
              <a:schemeClr val="accent4">
                <a:satMod val="175000"/>
                <a:alpha val="40000"/>
              </a:schemeClr>
            </a:glow>
          </a:effectLst>
          <a:scene3d>
            <a:camera prst="isometricOffAxis1Right"/>
            <a:lightRig rig="threePt" dir="t"/>
          </a:scene3d>
        </p:spPr>
        <p:txBody>
          <a:bodyPr>
            <a:normAutofit fontScale="85000" lnSpcReduction="20000"/>
            <a:scene3d>
              <a:camera prst="isometricLeftDown"/>
              <a:lightRig rig="threePt" dir="t"/>
            </a:scene3d>
          </a:bodyPr>
          <a:lstStyle/>
          <a:p>
            <a:pPr marL="0" indent="0" algn="ctr">
              <a:buNone/>
            </a:pPr>
            <a:r>
              <a:rPr lang="en-US" sz="3200" i="1" dirty="0" smtClean="0">
                <a:solidFill>
                  <a:srgbClr val="FF0000"/>
                </a:solidFill>
                <a:effectLst>
                  <a:outerShdw blurRad="38100" dist="38100" dir="2700000" algn="tl">
                    <a:srgbClr val="000000">
                      <a:alpha val="43137"/>
                    </a:srgbClr>
                  </a:outerShdw>
                </a:effectLst>
              </a:rPr>
              <a:t>DIRECTIONS</a:t>
            </a:r>
          </a:p>
          <a:p>
            <a:pPr marL="0" indent="0" algn="ctr">
              <a:buNone/>
            </a:pPr>
            <a:endParaRPr lang="en-US" sz="3200" i="1" dirty="0">
              <a:solidFill>
                <a:srgbClr val="FF0000"/>
              </a:solidFill>
              <a:effectLst>
                <a:outerShdw blurRad="38100" dist="38100" dir="2700000" algn="tl">
                  <a:srgbClr val="000000">
                    <a:alpha val="43137"/>
                  </a:srgbClr>
                </a:outerShdw>
              </a:effectLst>
            </a:endParaRPr>
          </a:p>
          <a:p>
            <a:r>
              <a:rPr lang="en-US" i="1" dirty="0" smtClean="0">
                <a:solidFill>
                  <a:srgbClr val="FF0000"/>
                </a:solidFill>
                <a:effectLst>
                  <a:outerShdw blurRad="38100" dist="38100" dir="2700000" algn="tl">
                    <a:srgbClr val="000000">
                      <a:alpha val="43137"/>
                    </a:srgbClr>
                  </a:outerShdw>
                </a:effectLst>
              </a:rPr>
              <a:t>Read each questions carefully.</a:t>
            </a:r>
          </a:p>
          <a:p>
            <a:r>
              <a:rPr lang="en-US" i="1" dirty="0" smtClean="0">
                <a:solidFill>
                  <a:srgbClr val="FF0000"/>
                </a:solidFill>
                <a:effectLst>
                  <a:outerShdw blurRad="38100" dist="38100" dir="2700000" algn="tl">
                    <a:srgbClr val="000000">
                      <a:alpha val="43137"/>
                    </a:srgbClr>
                  </a:outerShdw>
                </a:effectLst>
              </a:rPr>
              <a:t>Use addition, or multiplication to find the cost for the groceries in the question.</a:t>
            </a:r>
          </a:p>
          <a:p>
            <a:r>
              <a:rPr lang="en-US" i="1" dirty="0" smtClean="0">
                <a:solidFill>
                  <a:srgbClr val="FF0000"/>
                </a:solidFill>
                <a:effectLst>
                  <a:outerShdw blurRad="38100" dist="38100" dir="2700000" algn="tl">
                    <a:srgbClr val="000000">
                      <a:alpha val="43137"/>
                    </a:srgbClr>
                  </a:outerShdw>
                </a:effectLst>
              </a:rPr>
              <a:t>Click on the best answer.</a:t>
            </a:r>
          </a:p>
          <a:p>
            <a:r>
              <a:rPr lang="en-US" i="1" dirty="0" smtClean="0">
                <a:solidFill>
                  <a:srgbClr val="FF0000"/>
                </a:solidFill>
                <a:effectLst>
                  <a:outerShdw blurRad="38100" dist="38100" dir="2700000" algn="tl">
                    <a:srgbClr val="000000">
                      <a:alpha val="43137"/>
                    </a:srgbClr>
                  </a:outerShdw>
                </a:effectLst>
              </a:rPr>
              <a:t>Then subtract the cost of the groceries from your original amount of cash you have to spend.</a:t>
            </a:r>
          </a:p>
          <a:p>
            <a:r>
              <a:rPr lang="en-US" i="1" dirty="0" smtClean="0">
                <a:solidFill>
                  <a:srgbClr val="FF0000"/>
                </a:solidFill>
                <a:effectLst>
                  <a:outerShdw blurRad="38100" dist="38100" dir="2700000" algn="tl">
                    <a:srgbClr val="000000">
                      <a:alpha val="43137"/>
                    </a:srgbClr>
                  </a:outerShdw>
                </a:effectLst>
              </a:rPr>
              <a:t>If answered correctly will then choose money picture to move to next question.</a:t>
            </a:r>
          </a:p>
          <a:p>
            <a:r>
              <a:rPr lang="en-US" i="1" dirty="0" smtClean="0">
                <a:solidFill>
                  <a:srgbClr val="FF0000"/>
                </a:solidFill>
                <a:effectLst>
                  <a:outerShdw blurRad="38100" dist="38100" dir="2700000" algn="tl">
                    <a:srgbClr val="000000">
                      <a:alpha val="43137"/>
                    </a:srgbClr>
                  </a:outerShdw>
                </a:effectLst>
              </a:rPr>
              <a:t>If answered incorrectly, will click on smiley picture and try again.</a:t>
            </a:r>
            <a:endParaRPr lang="en-US"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754110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S900069706[1].wav">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607943" y="4255698"/>
            <a:ext cx="609600" cy="609600"/>
          </a:xfrm>
          <a:prstGeom prst="rect">
            <a:avLst/>
          </a:prstGeom>
        </p:spPr>
      </p:pic>
      <p:sp>
        <p:nvSpPr>
          <p:cNvPr id="2" name="Title 1"/>
          <p:cNvSpPr>
            <a:spLocks noGrp="1"/>
          </p:cNvSpPr>
          <p:nvPr>
            <p:ph type="title"/>
          </p:nvPr>
        </p:nvSpPr>
        <p:spPr/>
        <p:txBody>
          <a:bodyPr/>
          <a:lstStyle/>
          <a:p>
            <a:r>
              <a:rPr lang="en-US" sz="2400" dirty="0">
                <a:solidFill>
                  <a:srgbClr val="FF0000"/>
                </a:solidFill>
              </a:rPr>
              <a:t>Please click on the money picture to move to the next question.</a:t>
            </a:r>
            <a:endParaRPr lang="en-US" sz="24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rgbClr val="FF0000"/>
                </a:solidFill>
              </a:rPr>
              <a:t>Great job! That was the correct answer. The total cost for 3 wheels of cheese at </a:t>
            </a:r>
            <a:r>
              <a:rPr lang="en-US" dirty="0" smtClean="0">
                <a:solidFill>
                  <a:srgbClr val="00B050"/>
                </a:solidFill>
              </a:rPr>
              <a:t>2.00$ </a:t>
            </a:r>
            <a:r>
              <a:rPr lang="en-US" dirty="0" smtClean="0">
                <a:solidFill>
                  <a:srgbClr val="FF0000"/>
                </a:solidFill>
              </a:rPr>
              <a:t>each would cost a total of </a:t>
            </a:r>
            <a:r>
              <a:rPr lang="en-US" dirty="0" smtClean="0">
                <a:solidFill>
                  <a:srgbClr val="00B050"/>
                </a:solidFill>
              </a:rPr>
              <a:t>6.00$</a:t>
            </a:r>
          </a:p>
          <a:p>
            <a:pPr marL="0" indent="0">
              <a:buNone/>
            </a:pPr>
            <a:endParaRPr lang="en-US" dirty="0">
              <a:solidFill>
                <a:srgbClr val="00B050"/>
              </a:solidFill>
            </a:endParaRPr>
          </a:p>
          <a:p>
            <a:pPr marL="0" indent="0">
              <a:buNone/>
            </a:pPr>
            <a:r>
              <a:rPr lang="en-US" dirty="0" smtClean="0">
                <a:solidFill>
                  <a:srgbClr val="00B050"/>
                </a:solidFill>
              </a:rPr>
              <a:t>2.00$ </a:t>
            </a:r>
            <a:r>
              <a:rPr lang="en-US" dirty="0" smtClean="0">
                <a:solidFill>
                  <a:srgbClr val="FF0000"/>
                </a:solidFill>
              </a:rPr>
              <a:t>x 3 = </a:t>
            </a:r>
            <a:r>
              <a:rPr lang="en-US" dirty="0" smtClean="0">
                <a:solidFill>
                  <a:srgbClr val="00B050"/>
                </a:solidFill>
              </a:rPr>
              <a:t>6.00$ 	</a:t>
            </a:r>
            <a:r>
              <a:rPr lang="en-US" dirty="0" smtClean="0">
                <a:solidFill>
                  <a:srgbClr val="FF0000"/>
                </a:solidFill>
              </a:rPr>
              <a:t>or		</a:t>
            </a:r>
            <a:r>
              <a:rPr lang="en-US" sz="2000" dirty="0" smtClean="0">
                <a:solidFill>
                  <a:srgbClr val="00B050"/>
                </a:solidFill>
              </a:rPr>
              <a:t>12.25$</a:t>
            </a:r>
          </a:p>
          <a:p>
            <a:pPr marL="0" indent="0">
              <a:buNone/>
            </a:pPr>
            <a:r>
              <a:rPr lang="en-US" sz="2000" dirty="0">
                <a:solidFill>
                  <a:srgbClr val="00B050"/>
                </a:solidFill>
              </a:rPr>
              <a:t>	</a:t>
            </a:r>
            <a:r>
              <a:rPr lang="en-US" sz="2000" dirty="0" smtClean="0">
                <a:solidFill>
                  <a:srgbClr val="00B050"/>
                </a:solidFill>
              </a:rPr>
              <a:t>			</a:t>
            </a:r>
            <a:r>
              <a:rPr lang="en-US" sz="2000" dirty="0" smtClean="0">
                <a:solidFill>
                  <a:srgbClr val="FF0000"/>
                </a:solidFill>
              </a:rPr>
              <a:t>-</a:t>
            </a:r>
            <a:r>
              <a:rPr lang="en-US" sz="2000" dirty="0" smtClean="0">
                <a:solidFill>
                  <a:srgbClr val="00B050"/>
                </a:solidFill>
              </a:rPr>
              <a:t>	   6.00$</a:t>
            </a:r>
          </a:p>
          <a:p>
            <a:pPr marL="0" indent="0">
              <a:buNone/>
            </a:pPr>
            <a:r>
              <a:rPr lang="en-US" sz="2000" dirty="0">
                <a:solidFill>
                  <a:srgbClr val="00B050"/>
                </a:solidFill>
              </a:rPr>
              <a:t>	</a:t>
            </a:r>
            <a:r>
              <a:rPr lang="en-US" sz="2000" dirty="0" smtClean="0">
                <a:solidFill>
                  <a:srgbClr val="00B050"/>
                </a:solidFill>
              </a:rPr>
              <a:t>			</a:t>
            </a:r>
            <a:r>
              <a:rPr lang="en-US" sz="2000" dirty="0" smtClean="0">
                <a:solidFill>
                  <a:srgbClr val="FF0000"/>
                </a:solidFill>
              </a:rPr>
              <a:t>=</a:t>
            </a:r>
            <a:r>
              <a:rPr lang="en-US" sz="2000" dirty="0" smtClean="0">
                <a:solidFill>
                  <a:srgbClr val="00B050"/>
                </a:solidFill>
              </a:rPr>
              <a:t>	   6.25$</a:t>
            </a:r>
            <a:endParaRPr lang="en-US" dirty="0" smtClean="0">
              <a:solidFill>
                <a:srgbClr val="00B050"/>
              </a:solidFill>
            </a:endParaRPr>
          </a:p>
          <a:p>
            <a:pPr marL="0" indent="0">
              <a:buNone/>
            </a:pPr>
            <a:endParaRPr lang="en-US" dirty="0">
              <a:solidFill>
                <a:srgbClr val="FF0000"/>
              </a:solidFill>
            </a:endParaRPr>
          </a:p>
          <a:p>
            <a:pPr marL="0" indent="0">
              <a:buNone/>
            </a:pPr>
            <a:r>
              <a:rPr lang="en-US" sz="2000" dirty="0" smtClean="0">
                <a:solidFill>
                  <a:srgbClr val="FF0000"/>
                </a:solidFill>
              </a:rPr>
              <a:t>	2.00$</a:t>
            </a:r>
          </a:p>
          <a:p>
            <a:pPr marL="0" indent="0">
              <a:buNone/>
            </a:pPr>
            <a:r>
              <a:rPr lang="en-US" sz="2000" dirty="0" smtClean="0">
                <a:solidFill>
                  <a:srgbClr val="FF0000"/>
                </a:solidFill>
              </a:rPr>
              <a:t>+	2.00$</a:t>
            </a:r>
          </a:p>
          <a:p>
            <a:pPr marL="0" indent="0">
              <a:buNone/>
            </a:pPr>
            <a:r>
              <a:rPr lang="en-US" sz="2000" dirty="0">
                <a:solidFill>
                  <a:srgbClr val="FF0000"/>
                </a:solidFill>
              </a:rPr>
              <a:t>	</a:t>
            </a:r>
            <a:r>
              <a:rPr lang="en-US" sz="2000" dirty="0" smtClean="0">
                <a:solidFill>
                  <a:srgbClr val="FF0000"/>
                </a:solidFill>
              </a:rPr>
              <a:t>2.00$</a:t>
            </a:r>
          </a:p>
          <a:p>
            <a:pPr marL="0" indent="0">
              <a:buNone/>
            </a:pPr>
            <a:r>
              <a:rPr lang="en-US" sz="2000" dirty="0" smtClean="0">
                <a:solidFill>
                  <a:srgbClr val="FF0000"/>
                </a:solidFill>
              </a:rPr>
              <a:t>=	6.00$</a:t>
            </a:r>
            <a:endParaRPr lang="en-US" sz="2000" dirty="0">
              <a:solidFill>
                <a:srgbClr val="00B050"/>
              </a:solidFill>
            </a:endParaRPr>
          </a:p>
        </p:txBody>
      </p:sp>
      <p:pic>
        <p:nvPicPr>
          <p:cNvPr id="7" name="MS900069706[1].wav">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607943" y="4343400"/>
            <a:ext cx="609600" cy="609600"/>
          </a:xfrm>
          <a:prstGeom prst="rect">
            <a:avLst/>
          </a:prstGeom>
        </p:spPr>
      </p:pic>
      <p:pic>
        <p:nvPicPr>
          <p:cNvPr id="4" name="Picture 3">
            <a:hlinkClick r:id="rId5" action="ppaction://hlinksldjump"/>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962400" y="3646098"/>
            <a:ext cx="1695410" cy="1828800"/>
          </a:xfrm>
          <a:prstGeom prst="rect">
            <a:avLst/>
          </a:prstGeom>
        </p:spPr>
      </p:pic>
      <p:pic>
        <p:nvPicPr>
          <p:cNvPr id="8" name="MS900069706[1].wav">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724400" y="4367842"/>
            <a:ext cx="609600" cy="609600"/>
          </a:xfrm>
          <a:prstGeom prst="rect">
            <a:avLst/>
          </a:prstGeom>
        </p:spPr>
      </p:pic>
    </p:spTree>
    <p:extLst>
      <p:ext uri="{BB962C8B-B14F-4D97-AF65-F5344CB8AC3E}">
        <p14:creationId xmlns:p14="http://schemas.microsoft.com/office/powerpoint/2010/main" xmlns="" val="1310409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900"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900" fill="hold"/>
                                        <p:tgtEl>
                                          <p:spTgt spid="8"/>
                                        </p:tgtEl>
                                      </p:cBhvr>
                                    </p:cmd>
                                  </p:childTnLst>
                                </p:cTn>
                              </p:par>
                            </p:childTnLst>
                          </p:cTn>
                        </p:par>
                      </p:childTnLst>
                    </p:cTn>
                  </p:par>
                </p:childTnLst>
              </p:cTn>
              <p:nextCondLst>
                <p:cond evt="onClick" delay="0">
                  <p:tgtEl>
                    <p:spTgt spid="8"/>
                  </p:tgtEl>
                </p:cond>
              </p:nextCondLst>
            </p:seq>
            <p:audio>
              <p:cMediaNode vol="80000" showWhenStopped="0">
                <p:cTn id="19" fill="hold" display="0">
                  <p:stCondLst>
                    <p:cond delay="indefinite"/>
                  </p:stCondLst>
                  <p:endCondLst>
                    <p:cond evt="onStopAudio" delay="0">
                      <p:tgtEl>
                        <p:sldTgt/>
                      </p:tgtEl>
                    </p:cond>
                  </p:endCondLst>
                </p:cTn>
                <p:tgtEl>
                  <p:spTgt spid="8"/>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S900069706[1].wav">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6324600" y="4343400"/>
            <a:ext cx="609600" cy="609600"/>
          </a:xfrm>
          <a:prstGeom prst="rect">
            <a:avLst/>
          </a:prstGeom>
        </p:spPr>
      </p:pic>
      <p:sp>
        <p:nvSpPr>
          <p:cNvPr id="2" name="Title 1"/>
          <p:cNvSpPr>
            <a:spLocks noGrp="1"/>
          </p:cNvSpPr>
          <p:nvPr>
            <p:ph type="title"/>
          </p:nvPr>
        </p:nvSpPr>
        <p:spPr/>
        <p:txBody>
          <a:bodyPr/>
          <a:lstStyle/>
          <a:p>
            <a:r>
              <a:rPr lang="en-US" sz="1600" dirty="0" smtClean="0">
                <a:solidFill>
                  <a:srgbClr val="7030A0"/>
                </a:solidFill>
              </a:rPr>
              <a:t>Wow! You did it…You still have </a:t>
            </a:r>
            <a:r>
              <a:rPr lang="en-US" sz="1600" dirty="0" smtClean="0">
                <a:solidFill>
                  <a:srgbClr val="00B050"/>
                </a:solidFill>
              </a:rPr>
              <a:t>.25 cents </a:t>
            </a:r>
            <a:r>
              <a:rPr lang="en-US" sz="1600" dirty="0" smtClean="0">
                <a:solidFill>
                  <a:srgbClr val="7030A0"/>
                </a:solidFill>
              </a:rPr>
              <a:t>left and you did not go over your limit…</a:t>
            </a:r>
            <a:br>
              <a:rPr lang="en-US" sz="1600" dirty="0" smtClean="0">
                <a:solidFill>
                  <a:srgbClr val="7030A0"/>
                </a:solidFill>
              </a:rPr>
            </a:br>
            <a:r>
              <a:rPr lang="en-US" sz="1600" dirty="0" smtClean="0">
                <a:solidFill>
                  <a:srgbClr val="7030A0"/>
                </a:solidFill>
              </a:rPr>
              <a:t>Please click on the money picture above to complete this assignment!</a:t>
            </a:r>
            <a:br>
              <a:rPr lang="en-US" sz="1600" dirty="0" smtClean="0">
                <a:solidFill>
                  <a:srgbClr val="7030A0"/>
                </a:solidFill>
              </a:rPr>
            </a:br>
            <a:endParaRPr lang="en-US" sz="1600" dirty="0">
              <a:solidFill>
                <a:srgbClr val="7030A0"/>
              </a:solidFill>
            </a:endParaRPr>
          </a:p>
        </p:txBody>
      </p:sp>
      <p:pic>
        <p:nvPicPr>
          <p:cNvPr id="4" name="Picture 3">
            <a:hlinkClick r:id="rId5" action="ppaction://hlinksldjump"/>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791200" y="3733800"/>
            <a:ext cx="1525869" cy="1645920"/>
          </a:xfrm>
          <a:prstGeom prst="rect">
            <a:avLst/>
          </a:prstGeom>
        </p:spPr>
      </p:pic>
      <p:sp>
        <p:nvSpPr>
          <p:cNvPr id="3" name="Content Placeholder 2"/>
          <p:cNvSpPr>
            <a:spLocks noGrp="1"/>
          </p:cNvSpPr>
          <p:nvPr>
            <p:ph idx="1"/>
          </p:nvPr>
        </p:nvSpPr>
        <p:spPr/>
        <p:txBody>
          <a:bodyPr>
            <a:normAutofit lnSpcReduction="10000"/>
          </a:bodyPr>
          <a:lstStyle/>
          <a:p>
            <a:pPr marL="0" indent="0">
              <a:buNone/>
            </a:pPr>
            <a:r>
              <a:rPr lang="en-US" b="1" dirty="0">
                <a:solidFill>
                  <a:srgbClr val="7030A0"/>
                </a:solidFill>
                <a:effectLst>
                  <a:outerShdw blurRad="38100" dist="38100" dir="2700000" algn="tl">
                    <a:srgbClr val="000000">
                      <a:alpha val="43137"/>
                    </a:srgbClr>
                  </a:outerShdw>
                </a:effectLst>
              </a:rPr>
              <a:t>Congratulations you did it again! The total cost of </a:t>
            </a:r>
            <a:r>
              <a:rPr lang="en-US" b="1" dirty="0" smtClean="0">
                <a:solidFill>
                  <a:srgbClr val="7030A0"/>
                </a:solidFill>
                <a:effectLst>
                  <a:outerShdw blurRad="38100" dist="38100" dir="2700000" algn="tl">
                    <a:srgbClr val="000000">
                      <a:alpha val="43137"/>
                    </a:srgbClr>
                  </a:outerShdw>
                </a:effectLst>
              </a:rPr>
              <a:t>12 chicken legs </a:t>
            </a:r>
            <a:r>
              <a:rPr lang="en-US" b="1" dirty="0">
                <a:solidFill>
                  <a:srgbClr val="7030A0"/>
                </a:solidFill>
                <a:effectLst>
                  <a:outerShdw blurRad="38100" dist="38100" dir="2700000" algn="tl">
                    <a:srgbClr val="000000">
                      <a:alpha val="43137"/>
                    </a:srgbClr>
                  </a:outerShdw>
                </a:effectLst>
              </a:rPr>
              <a:t>at </a:t>
            </a:r>
            <a:r>
              <a:rPr lang="en-US" b="1" dirty="0">
                <a:solidFill>
                  <a:srgbClr val="00B050"/>
                </a:solidFill>
                <a:effectLst>
                  <a:outerShdw blurRad="38100" dist="38100" dir="2700000" algn="tl">
                    <a:srgbClr val="000000">
                      <a:alpha val="43137"/>
                    </a:srgbClr>
                  </a:outerShdw>
                </a:effectLst>
              </a:rPr>
              <a:t>.</a:t>
            </a:r>
            <a:r>
              <a:rPr lang="en-US" b="1" dirty="0" smtClean="0">
                <a:solidFill>
                  <a:srgbClr val="00B050"/>
                </a:solidFill>
                <a:effectLst>
                  <a:outerShdw blurRad="38100" dist="38100" dir="2700000" algn="tl">
                    <a:srgbClr val="000000">
                      <a:alpha val="43137"/>
                    </a:srgbClr>
                  </a:outerShdw>
                </a:effectLst>
              </a:rPr>
              <a:t>50 </a:t>
            </a:r>
            <a:r>
              <a:rPr lang="en-US" b="1" dirty="0">
                <a:solidFill>
                  <a:srgbClr val="7030A0"/>
                </a:solidFill>
                <a:effectLst>
                  <a:outerShdw blurRad="38100" dist="38100" dir="2700000" algn="tl">
                    <a:srgbClr val="000000">
                      <a:alpha val="43137"/>
                    </a:srgbClr>
                  </a:outerShdw>
                </a:effectLst>
              </a:rPr>
              <a:t>cents would cost </a:t>
            </a:r>
            <a:r>
              <a:rPr lang="en-US" b="1" dirty="0">
                <a:solidFill>
                  <a:srgbClr val="00B050"/>
                </a:solidFill>
                <a:effectLst>
                  <a:outerShdw blurRad="38100" dist="38100" dir="2700000" algn="tl">
                    <a:srgbClr val="000000">
                      <a:alpha val="43137"/>
                    </a:srgbClr>
                  </a:outerShdw>
                </a:effectLst>
              </a:rPr>
              <a:t>6</a:t>
            </a:r>
            <a:r>
              <a:rPr lang="en-US" b="1" dirty="0" smtClean="0">
                <a:solidFill>
                  <a:srgbClr val="00B050"/>
                </a:solidFill>
                <a:effectLst>
                  <a:outerShdw blurRad="38100" dist="38100" dir="2700000" algn="tl">
                    <a:srgbClr val="000000">
                      <a:alpha val="43137"/>
                    </a:srgbClr>
                  </a:outerShdw>
                </a:effectLst>
              </a:rPr>
              <a:t>.00$</a:t>
            </a:r>
          </a:p>
          <a:p>
            <a:pPr marL="0" indent="0">
              <a:buNone/>
            </a:pPr>
            <a:endParaRPr lang="en-US" b="1" dirty="0">
              <a:solidFill>
                <a:srgbClr val="00B050"/>
              </a:solidFill>
              <a:effectLst>
                <a:outerShdw blurRad="38100" dist="38100" dir="2700000" algn="tl">
                  <a:srgbClr val="000000">
                    <a:alpha val="43137"/>
                  </a:srgbClr>
                </a:outerShdw>
              </a:effectLst>
            </a:endParaRPr>
          </a:p>
          <a:p>
            <a:pPr marL="0" indent="0">
              <a:buNone/>
            </a:pPr>
            <a:r>
              <a:rPr lang="en-US" b="1" dirty="0" smtClean="0">
                <a:solidFill>
                  <a:srgbClr val="00B050"/>
                </a:solidFill>
                <a:effectLst>
                  <a:outerShdw blurRad="38100" dist="38100" dir="2700000" algn="tl">
                    <a:srgbClr val="000000">
                      <a:alpha val="43137"/>
                    </a:srgbClr>
                  </a:outerShdw>
                </a:effectLst>
              </a:rPr>
              <a:t>.50 </a:t>
            </a:r>
            <a:r>
              <a:rPr lang="en-US" b="1" dirty="0" smtClean="0">
                <a:solidFill>
                  <a:srgbClr val="FF0000"/>
                </a:solidFill>
                <a:effectLst>
                  <a:outerShdw blurRad="38100" dist="38100" dir="2700000" algn="tl">
                    <a:srgbClr val="000000">
                      <a:alpha val="43137"/>
                    </a:srgbClr>
                  </a:outerShdw>
                </a:effectLst>
              </a:rPr>
              <a:t>x 12 = </a:t>
            </a:r>
            <a:r>
              <a:rPr lang="en-US" b="1" dirty="0" smtClean="0">
                <a:solidFill>
                  <a:srgbClr val="00B050"/>
                </a:solidFill>
                <a:effectLst>
                  <a:outerShdw blurRad="38100" dist="38100" dir="2700000" algn="tl">
                    <a:srgbClr val="000000">
                      <a:alpha val="43137"/>
                    </a:srgbClr>
                  </a:outerShdw>
                </a:effectLst>
              </a:rPr>
              <a:t>6.00$  </a:t>
            </a:r>
            <a:r>
              <a:rPr lang="en-US" b="1" dirty="0" smtClean="0">
                <a:solidFill>
                  <a:srgbClr val="FF0000"/>
                </a:solidFill>
                <a:effectLst>
                  <a:outerShdw blurRad="38100" dist="38100" dir="2700000" algn="tl">
                    <a:srgbClr val="000000">
                      <a:alpha val="43137"/>
                    </a:srgbClr>
                  </a:outerShdw>
                </a:effectLst>
              </a:rPr>
              <a:t>or</a:t>
            </a:r>
          </a:p>
          <a:p>
            <a:pPr marL="0" indent="0">
              <a:buNone/>
            </a:pPr>
            <a:endParaRPr lang="en-US" b="1" dirty="0">
              <a:solidFill>
                <a:srgbClr val="00B050"/>
              </a:solidFill>
              <a:effectLst>
                <a:outerShdw blurRad="38100" dist="38100" dir="2700000" algn="tl">
                  <a:srgbClr val="000000">
                    <a:alpha val="43137"/>
                  </a:srgbClr>
                </a:outerShdw>
              </a:effectLst>
            </a:endParaRPr>
          </a:p>
          <a:p>
            <a:pPr marL="0" indent="0">
              <a:buNone/>
            </a:pPr>
            <a:r>
              <a:rPr lang="en-US" sz="1600" b="1" dirty="0" smtClean="0">
                <a:solidFill>
                  <a:srgbClr val="00B050"/>
                </a:solidFill>
                <a:effectLst>
                  <a:outerShdw blurRad="38100" dist="38100" dir="2700000" algn="tl">
                    <a:srgbClr val="000000">
                      <a:alpha val="43137"/>
                    </a:srgbClr>
                  </a:outerShdw>
                </a:effectLst>
              </a:rPr>
              <a:t>.50+.50+.50+.50+.50+.50+.50+.50+.50+.50+.50+.50= 6.00$</a:t>
            </a:r>
          </a:p>
          <a:p>
            <a:pPr marL="0" indent="0">
              <a:buNone/>
            </a:pPr>
            <a:endParaRPr lang="en-US" sz="1600" b="1" dirty="0">
              <a:solidFill>
                <a:srgbClr val="00B050"/>
              </a:solidFill>
              <a:effectLst>
                <a:outerShdw blurRad="38100" dist="38100" dir="2700000" algn="tl">
                  <a:srgbClr val="000000">
                    <a:alpha val="43137"/>
                  </a:srgbClr>
                </a:outerShdw>
              </a:effectLst>
            </a:endParaRPr>
          </a:p>
          <a:p>
            <a:pPr marL="0" indent="0">
              <a:buNone/>
            </a:pPr>
            <a:r>
              <a:rPr lang="en-US" sz="1600" b="1" dirty="0" smtClean="0">
                <a:solidFill>
                  <a:srgbClr val="FF0000"/>
                </a:solidFill>
                <a:effectLst>
                  <a:outerShdw blurRad="38100" dist="38100" dir="2700000" algn="tl">
                    <a:srgbClr val="000000">
                      <a:alpha val="43137"/>
                    </a:srgbClr>
                  </a:outerShdw>
                </a:effectLst>
              </a:rPr>
              <a:t>Your previous total left to spend was </a:t>
            </a:r>
            <a:r>
              <a:rPr lang="en-US" sz="1600" b="1" dirty="0" smtClean="0">
                <a:solidFill>
                  <a:srgbClr val="00B050"/>
                </a:solidFill>
                <a:effectLst>
                  <a:outerShdw blurRad="38100" dist="38100" dir="2700000" algn="tl">
                    <a:srgbClr val="000000">
                      <a:alpha val="43137"/>
                    </a:srgbClr>
                  </a:outerShdw>
                </a:effectLst>
              </a:rPr>
              <a:t>6.25$.</a:t>
            </a:r>
          </a:p>
          <a:p>
            <a:pPr marL="0" indent="0">
              <a:buNone/>
            </a:pPr>
            <a:endParaRPr lang="en-US" sz="1600" b="1" dirty="0">
              <a:solidFill>
                <a:srgbClr val="00B050"/>
              </a:solidFill>
              <a:effectLst>
                <a:outerShdw blurRad="38100" dist="38100" dir="2700000" algn="tl">
                  <a:srgbClr val="000000">
                    <a:alpha val="43137"/>
                  </a:srgbClr>
                </a:outerShdw>
              </a:effectLst>
            </a:endParaRPr>
          </a:p>
          <a:p>
            <a:pPr marL="0" indent="0">
              <a:buNone/>
            </a:pPr>
            <a:r>
              <a:rPr lang="en-US" sz="1600" b="1" dirty="0" smtClean="0">
                <a:solidFill>
                  <a:srgbClr val="00B050"/>
                </a:solidFill>
                <a:effectLst>
                  <a:outerShdw blurRad="38100" dist="38100" dir="2700000" algn="tl">
                    <a:srgbClr val="000000">
                      <a:alpha val="43137"/>
                    </a:srgbClr>
                  </a:outerShdw>
                </a:effectLst>
              </a:rPr>
              <a:t>	6.25$</a:t>
            </a:r>
          </a:p>
          <a:p>
            <a:pPr marL="0" indent="0">
              <a:buNone/>
            </a:pPr>
            <a:r>
              <a:rPr lang="en-US" sz="1600" b="1" dirty="0" smtClean="0">
                <a:solidFill>
                  <a:srgbClr val="FF0000"/>
                </a:solidFill>
                <a:effectLst>
                  <a:outerShdw blurRad="38100" dist="38100" dir="2700000" algn="tl">
                    <a:srgbClr val="000000">
                      <a:alpha val="43137"/>
                    </a:srgbClr>
                  </a:outerShdw>
                </a:effectLst>
              </a:rPr>
              <a:t>-</a:t>
            </a:r>
            <a:r>
              <a:rPr lang="en-US" sz="1600" b="1" dirty="0" smtClean="0">
                <a:solidFill>
                  <a:srgbClr val="00B050"/>
                </a:solidFill>
                <a:effectLst>
                  <a:outerShdw blurRad="38100" dist="38100" dir="2700000" algn="tl">
                    <a:srgbClr val="000000">
                      <a:alpha val="43137"/>
                    </a:srgbClr>
                  </a:outerShdw>
                </a:effectLst>
              </a:rPr>
              <a:t>	6.00$</a:t>
            </a:r>
          </a:p>
          <a:p>
            <a:pPr marL="0" indent="0">
              <a:buNone/>
            </a:pPr>
            <a:r>
              <a:rPr lang="en-US" sz="1600" b="1" dirty="0" smtClean="0">
                <a:solidFill>
                  <a:srgbClr val="FF0000"/>
                </a:solidFill>
                <a:effectLst>
                  <a:outerShdw blurRad="38100" dist="38100" dir="2700000" algn="tl">
                    <a:srgbClr val="000000">
                      <a:alpha val="43137"/>
                    </a:srgbClr>
                  </a:outerShdw>
                </a:effectLst>
              </a:rPr>
              <a:t>=</a:t>
            </a:r>
            <a:r>
              <a:rPr lang="en-US" sz="1600" b="1" dirty="0" smtClean="0">
                <a:solidFill>
                  <a:srgbClr val="00B050"/>
                </a:solidFill>
                <a:effectLst>
                  <a:outerShdw blurRad="38100" dist="38100" dir="2700000" algn="tl">
                    <a:srgbClr val="000000">
                      <a:alpha val="43137"/>
                    </a:srgbClr>
                  </a:outerShdw>
                </a:effectLst>
              </a:rPr>
              <a:t>	   .25</a:t>
            </a:r>
            <a:endParaRPr lang="en-US" sz="1600" b="1" dirty="0">
              <a:solidFill>
                <a:srgbClr val="00B050"/>
              </a:solidFill>
              <a:effectLst>
                <a:outerShdw blurRad="38100" dist="38100" dir="2700000" algn="tl">
                  <a:srgbClr val="000000">
                    <a:alpha val="43137"/>
                  </a:srgbClr>
                </a:outerShdw>
              </a:effectLst>
            </a:endParaRPr>
          </a:p>
          <a:p>
            <a:pPr marL="0" indent="0">
              <a:buNone/>
            </a:pPr>
            <a:endParaRPr lang="en-US" b="1" dirty="0">
              <a:solidFill>
                <a:srgbClr val="7030A0"/>
              </a:solidFill>
              <a:effectLst>
                <a:outerShdw blurRad="38100" dist="38100" dir="2700000" algn="tl">
                  <a:srgbClr val="000000">
                    <a:alpha val="43137"/>
                  </a:srgbClr>
                </a:outerShdw>
              </a:effectLst>
            </a:endParaRPr>
          </a:p>
          <a:p>
            <a:pPr marL="0" indent="0">
              <a:buNone/>
            </a:pPr>
            <a:endParaRPr lang="en-US" sz="1800" b="1" dirty="0">
              <a:solidFill>
                <a:srgbClr val="7030A0"/>
              </a:solidFill>
              <a:effectLst>
                <a:outerShdw blurRad="38100" dist="38100" dir="2700000" algn="tl">
                  <a:srgbClr val="000000">
                    <a:alpha val="43137"/>
                  </a:srgbClr>
                </a:outerShdw>
              </a:effectLst>
            </a:endParaRPr>
          </a:p>
        </p:txBody>
      </p:sp>
      <p:pic>
        <p:nvPicPr>
          <p:cNvPr id="6" name="MS900069706[1].wav">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6249334" y="4343400"/>
            <a:ext cx="609600" cy="609600"/>
          </a:xfrm>
          <a:prstGeom prst="rect">
            <a:avLst/>
          </a:prstGeom>
        </p:spPr>
      </p:pic>
    </p:spTree>
    <p:extLst>
      <p:ext uri="{BB962C8B-B14F-4D97-AF65-F5344CB8AC3E}">
        <p14:creationId xmlns:p14="http://schemas.microsoft.com/office/powerpoint/2010/main" xmlns="" val="8407603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900" fill="hold"/>
                                        <p:tgtEl>
                                          <p:spTgt spid="6"/>
                                        </p:tgtEl>
                                      </p:cBhvr>
                                    </p:cmd>
                                  </p:childTnLst>
                                </p:cTn>
                              </p:par>
                            </p:childTnLst>
                          </p:cTn>
                        </p:par>
                      </p:childTnLst>
                    </p:cTn>
                  </p:par>
                </p:childTnLst>
              </p:cTn>
              <p:nextCondLst>
                <p:cond evt="onClick" delay="0">
                  <p:tgtEl>
                    <p:spTgt spid="6"/>
                  </p:tgtEl>
                </p:cond>
              </p:nextCondLst>
            </p:seq>
            <p:audio>
              <p:cMediaNode vol="80000" showWhenStopped="0">
                <p:cTn id="13" fill="hold" display="0">
                  <p:stCondLst>
                    <p:cond delay="indefinite"/>
                  </p:stCondLst>
                  <p:endCondLst>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B050"/>
                </a:solidFill>
              </a:rPr>
              <a:t>Click on the smiley face above please to return to the question!</a:t>
            </a:r>
            <a:endParaRPr lang="en-US" sz="2800" dirty="0"/>
          </a:p>
        </p:txBody>
      </p:sp>
      <p:sp>
        <p:nvSpPr>
          <p:cNvPr id="3" name="Content Placeholder 2"/>
          <p:cNvSpPr>
            <a:spLocks noGrp="1"/>
          </p:cNvSpPr>
          <p:nvPr>
            <p:ph idx="1"/>
          </p:nvPr>
        </p:nvSpPr>
        <p:spPr/>
        <p:txBody>
          <a:bodyPr/>
          <a:lstStyle/>
          <a:p>
            <a:pPr marL="0" indent="0">
              <a:buNone/>
            </a:pPr>
            <a:r>
              <a:rPr lang="en-US" b="1" dirty="0">
                <a:solidFill>
                  <a:srgbClr val="7030A0"/>
                </a:solidFill>
                <a:effectLst>
                  <a:outerShdw blurRad="38100" dist="38100" dir="2700000" algn="tl">
                    <a:srgbClr val="000000">
                      <a:alpha val="43137"/>
                    </a:srgbClr>
                  </a:outerShdw>
                </a:effectLst>
                <a:latin typeface="Aharoni" pitchFamily="2" charset="-79"/>
                <a:cs typeface="Aharoni" pitchFamily="2" charset="-79"/>
              </a:rPr>
              <a:t>Sorry that was not the correct answer…Please try again by clicking on the smiley face below…Thank you and Good Luck!</a:t>
            </a:r>
          </a:p>
          <a:p>
            <a:pPr marL="0" indent="0">
              <a:buNone/>
            </a:pPr>
            <a:endParaRPr lang="en-US" dirty="0"/>
          </a:p>
        </p:txBody>
      </p:sp>
      <p:pic>
        <p:nvPicPr>
          <p:cNvPr id="7170" name="Picture 2" descr="C:\Users\Laurie\AppData\Local\Microsoft\Windows\Temporary Internet Files\Content.IE5\H21QNA5X\MC900440412[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6685" y="2686507"/>
            <a:ext cx="1830629" cy="14849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2097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2743200"/>
            <a:ext cx="4343400" cy="2667000"/>
          </a:xfrm>
        </p:spPr>
        <p:txBody>
          <a:bodyPr/>
          <a:lstStyle/>
          <a:p>
            <a:r>
              <a:rPr lang="en-US" sz="3200" dirty="0" smtClean="0">
                <a:solidFill>
                  <a:srgbClr val="0070C0"/>
                </a:solidFill>
              </a:rPr>
              <a:t/>
            </a:r>
            <a:br>
              <a:rPr lang="en-US" sz="3200" dirty="0" smtClean="0">
                <a:solidFill>
                  <a:srgbClr val="0070C0"/>
                </a:solidFill>
              </a:rPr>
            </a:br>
            <a:r>
              <a:rPr lang="en-US" sz="3200" dirty="0">
                <a:solidFill>
                  <a:srgbClr val="0070C0"/>
                </a:solidFill>
              </a:rPr>
              <a:t/>
            </a:r>
            <a:br>
              <a:rPr lang="en-US" sz="3200" dirty="0">
                <a:solidFill>
                  <a:srgbClr val="0070C0"/>
                </a:solidFill>
              </a:rPr>
            </a:br>
            <a:r>
              <a:rPr lang="en-US" sz="3200" dirty="0" smtClean="0">
                <a:solidFill>
                  <a:srgbClr val="0070C0"/>
                </a:solidFill>
              </a:rPr>
              <a:t/>
            </a:r>
            <a:br>
              <a:rPr lang="en-US" sz="3200" dirty="0" smtClean="0">
                <a:solidFill>
                  <a:srgbClr val="0070C0"/>
                </a:solidFill>
              </a:rPr>
            </a:br>
            <a:r>
              <a:rPr lang="en-US" sz="3200" dirty="0">
                <a:solidFill>
                  <a:srgbClr val="0070C0"/>
                </a:solidFill>
              </a:rPr>
              <a:t/>
            </a:r>
            <a:br>
              <a:rPr lang="en-US" sz="3200" dirty="0">
                <a:solidFill>
                  <a:srgbClr val="0070C0"/>
                </a:solidFill>
              </a:rPr>
            </a:br>
            <a:r>
              <a:rPr lang="en-US" sz="3200" dirty="0" smtClean="0">
                <a:solidFill>
                  <a:srgbClr val="0070C0"/>
                </a:solidFill>
              </a:rPr>
              <a:t/>
            </a:r>
            <a:br>
              <a:rPr lang="en-US" sz="3200" dirty="0" smtClean="0">
                <a:solidFill>
                  <a:srgbClr val="0070C0"/>
                </a:solidFill>
              </a:rPr>
            </a:br>
            <a:r>
              <a:rPr lang="en-US" sz="3200" dirty="0">
                <a:solidFill>
                  <a:srgbClr val="0070C0"/>
                </a:solidFill>
              </a:rPr>
              <a:t/>
            </a:r>
            <a:br>
              <a:rPr lang="en-US" sz="3200" dirty="0">
                <a:solidFill>
                  <a:srgbClr val="0070C0"/>
                </a:solidFill>
              </a:rPr>
            </a:br>
            <a:r>
              <a:rPr lang="en-US" sz="3200" dirty="0" smtClean="0">
                <a:solidFill>
                  <a:srgbClr val="0070C0"/>
                </a:solidFill>
              </a:rPr>
              <a:t/>
            </a:r>
            <a:br>
              <a:rPr lang="en-US" sz="3200" dirty="0" smtClean="0">
                <a:solidFill>
                  <a:srgbClr val="0070C0"/>
                </a:solidFill>
              </a:rPr>
            </a:br>
            <a:r>
              <a:rPr lang="en-US" sz="3200" dirty="0">
                <a:solidFill>
                  <a:srgbClr val="0070C0"/>
                </a:solidFill>
              </a:rPr>
              <a:t/>
            </a:r>
            <a:br>
              <a:rPr lang="en-US" sz="3200" dirty="0">
                <a:solidFill>
                  <a:srgbClr val="0070C0"/>
                </a:solidFill>
              </a:rPr>
            </a:br>
            <a:r>
              <a:rPr lang="en-US" sz="3200" dirty="0" smtClean="0">
                <a:solidFill>
                  <a:srgbClr val="0070C0"/>
                </a:solidFill>
              </a:rPr>
              <a:t/>
            </a:r>
            <a:br>
              <a:rPr lang="en-US" sz="3200" dirty="0" smtClean="0">
                <a:solidFill>
                  <a:srgbClr val="0070C0"/>
                </a:solidFill>
              </a:rPr>
            </a:br>
            <a:r>
              <a:rPr lang="en-US" sz="3200" dirty="0">
                <a:solidFill>
                  <a:srgbClr val="0070C0"/>
                </a:solidFill>
              </a:rPr>
              <a:t/>
            </a:r>
            <a:br>
              <a:rPr lang="en-US" sz="3200" dirty="0">
                <a:solidFill>
                  <a:srgbClr val="0070C0"/>
                </a:solidFill>
              </a:rPr>
            </a:br>
            <a:r>
              <a:rPr lang="en-US" sz="3200" dirty="0" smtClean="0">
                <a:solidFill>
                  <a:srgbClr val="0070C0"/>
                </a:solidFill>
              </a:rPr>
              <a:t/>
            </a:r>
            <a:br>
              <a:rPr lang="en-US" sz="3200" dirty="0" smtClean="0">
                <a:solidFill>
                  <a:srgbClr val="0070C0"/>
                </a:solidFill>
              </a:rPr>
            </a:br>
            <a:r>
              <a:rPr lang="en-US" sz="3200" dirty="0" smtClean="0">
                <a:solidFill>
                  <a:srgbClr val="FF0000"/>
                </a:solidFill>
              </a:rPr>
              <a:t>You have </a:t>
            </a:r>
            <a:r>
              <a:rPr lang="en-US" sz="4000" dirty="0" smtClean="0">
                <a:solidFill>
                  <a:srgbClr val="00B050"/>
                </a:solidFill>
              </a:rPr>
              <a:t>40.00$ </a:t>
            </a:r>
            <a:r>
              <a:rPr lang="en-US" sz="3200" dirty="0" smtClean="0">
                <a:solidFill>
                  <a:srgbClr val="FF0000"/>
                </a:solidFill>
              </a:rPr>
              <a:t>to spend at the market today.</a:t>
            </a:r>
            <a:br>
              <a:rPr lang="en-US" sz="3200" dirty="0" smtClean="0">
                <a:solidFill>
                  <a:srgbClr val="FF0000"/>
                </a:solidFill>
              </a:rPr>
            </a:br>
            <a:r>
              <a:rPr lang="en-US" sz="3200" dirty="0" smtClean="0">
                <a:solidFill>
                  <a:srgbClr val="FF0000"/>
                </a:solidFill>
              </a:rPr>
              <a:t>Be sure not to go over your limit!</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2400" dirty="0" smtClean="0">
                <a:solidFill>
                  <a:srgbClr val="00B050"/>
                </a:solidFill>
              </a:rPr>
              <a:t>Click here to begin	</a:t>
            </a:r>
            <a:r>
              <a:rPr lang="en-US" sz="3200" dirty="0" smtClean="0">
                <a:solidFill>
                  <a:srgbClr val="0070C0"/>
                </a:solidFill>
              </a:rPr>
              <a:t/>
            </a:r>
            <a:br>
              <a:rPr lang="en-US" sz="3200" dirty="0" smtClean="0">
                <a:solidFill>
                  <a:srgbClr val="0070C0"/>
                </a:solidFill>
              </a:rPr>
            </a:br>
            <a:r>
              <a:rPr lang="en-US" sz="3200" dirty="0" smtClean="0">
                <a:solidFill>
                  <a:srgbClr val="0070C0"/>
                </a:solidFill>
              </a:rPr>
              <a:t/>
            </a:r>
            <a:br>
              <a:rPr lang="en-US" sz="3200" dirty="0" smtClean="0">
                <a:solidFill>
                  <a:srgbClr val="0070C0"/>
                </a:solidFill>
              </a:rPr>
            </a:br>
            <a:r>
              <a:rPr lang="en-US" sz="3200" dirty="0" smtClean="0">
                <a:solidFill>
                  <a:srgbClr val="0070C0"/>
                </a:solidFill>
              </a:rPr>
              <a:t/>
            </a:r>
            <a:br>
              <a:rPr lang="en-US" sz="3200" dirty="0" smtClean="0">
                <a:solidFill>
                  <a:srgbClr val="0070C0"/>
                </a:solidFill>
              </a:rPr>
            </a:br>
            <a:endParaRPr lang="en-US" sz="3200" dirty="0">
              <a:solidFill>
                <a:srgbClr val="0070C0"/>
              </a:solidFill>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1143000" y="1600200"/>
            <a:ext cx="2345017" cy="2834640"/>
          </a:xfrm>
        </p:spPr>
      </p:pic>
      <p:pic>
        <p:nvPicPr>
          <p:cNvPr id="5" name="Picture 4">
            <a:hlinkClick r:id="rId5" action="ppaction://hlinksldjump"/>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572000" y="4114800"/>
            <a:ext cx="1780181" cy="1920240"/>
          </a:xfrm>
          <a:prstGeom prst="rect">
            <a:avLst/>
          </a:prstGeom>
        </p:spPr>
      </p:pic>
      <p:pic>
        <p:nvPicPr>
          <p:cNvPr id="3" name="MS900431060[1].wav">
            <a:hlinkClick r:id="" action="ppaction://media"/>
          </p:cNvPr>
          <p:cNvPicPr>
            <a:picLocks noChangeAspect="1"/>
          </p:cNvPicPr>
          <p:nvPr>
            <a:audioFile r:link="rId1"/>
            <p:extLst>
              <p:ext uri="{DAA4B4D4-6D71-4841-9C94-3DE7FCFB9230}">
                <p14:media xmlns:p14="http://schemas.microsoft.com/office/powerpoint/2010/main" xmlns="" r:embed="rId7"/>
              </p:ext>
            </p:extLst>
          </p:nvPr>
        </p:nvPicPr>
        <p:blipFill>
          <a:blip r:embed="rId8" cstate="print"/>
          <a:stretch>
            <a:fillRect/>
          </a:stretch>
        </p:blipFill>
        <p:spPr>
          <a:xfrm>
            <a:off x="2209800" y="5096486"/>
            <a:ext cx="609600" cy="609600"/>
          </a:xfrm>
          <a:prstGeom prst="rect">
            <a:avLst/>
          </a:prstGeom>
        </p:spPr>
      </p:pic>
    </p:spTree>
    <p:extLst>
      <p:ext uri="{BB962C8B-B14F-4D97-AF65-F5344CB8AC3E}">
        <p14:creationId xmlns:p14="http://schemas.microsoft.com/office/powerpoint/2010/main" xmlns="" val="334622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381000"/>
            <a:ext cx="4267200" cy="6019800"/>
          </a:xfrm>
        </p:spPr>
        <p:txBody>
          <a:bodyPr/>
          <a:lstStyle/>
          <a:p>
            <a:r>
              <a:rPr lang="en-US" sz="2400" dirty="0" smtClean="0">
                <a:solidFill>
                  <a:srgbClr val="FF0000"/>
                </a:solidFill>
                <a:effectLst/>
              </a:rPr>
              <a:t>Apples cost .50 cents each. </a:t>
            </a:r>
            <a:br>
              <a:rPr lang="en-US" sz="2400" dirty="0" smtClean="0">
                <a:solidFill>
                  <a:srgbClr val="FF0000"/>
                </a:solidFill>
                <a:effectLst/>
              </a:rPr>
            </a:br>
            <a:r>
              <a:rPr lang="en-US" sz="2400" dirty="0" smtClean="0">
                <a:solidFill>
                  <a:srgbClr val="FF0000"/>
                </a:solidFill>
                <a:effectLst/>
              </a:rPr>
              <a:t>At the market today you will purchase 10 apples. Decide how much the apples will total, and then click the correct answer below.</a:t>
            </a:r>
            <a:br>
              <a:rPr lang="en-US" sz="2400" dirty="0" smtClean="0">
                <a:solidFill>
                  <a:srgbClr val="FF0000"/>
                </a:solidFill>
                <a:effectLst/>
              </a:rPr>
            </a:br>
            <a:r>
              <a:rPr lang="en-US" sz="2400" dirty="0">
                <a:solidFill>
                  <a:srgbClr val="FF0000"/>
                </a:solidFill>
                <a:effectLst/>
              </a:rPr>
              <a:t/>
            </a:r>
            <a:br>
              <a:rPr lang="en-US" sz="2400" dirty="0">
                <a:solidFill>
                  <a:srgbClr val="FF0000"/>
                </a:solidFill>
                <a:effectLst/>
              </a:rPr>
            </a:br>
            <a:r>
              <a:rPr lang="en-US" sz="2400" dirty="0" smtClean="0">
                <a:solidFill>
                  <a:srgbClr val="7030A0"/>
                </a:solidFill>
                <a:effectLst/>
                <a:hlinkClick r:id="rId3" action="ppaction://hlinksldjump"/>
              </a:rPr>
              <a:t>A.	2.50$	</a:t>
            </a:r>
            <a:br>
              <a:rPr lang="en-US" sz="2400" dirty="0" smtClean="0">
                <a:solidFill>
                  <a:srgbClr val="7030A0"/>
                </a:solidFill>
                <a:effectLst/>
                <a:hlinkClick r:id="rId3" action="ppaction://hlinksldjump"/>
              </a:rPr>
            </a:br>
            <a:r>
              <a:rPr lang="en-US" sz="2400" dirty="0">
                <a:solidFill>
                  <a:srgbClr val="7030A0"/>
                </a:solidFill>
                <a:effectLst/>
              </a:rPr>
              <a:t>	</a:t>
            </a:r>
            <a:r>
              <a:rPr lang="en-US" sz="2400" dirty="0" smtClean="0">
                <a:solidFill>
                  <a:srgbClr val="7030A0"/>
                </a:solidFill>
                <a:effectLst/>
              </a:rPr>
              <a:t>	or</a:t>
            </a:r>
            <a:br>
              <a:rPr lang="en-US" sz="2400" dirty="0" smtClean="0">
                <a:solidFill>
                  <a:srgbClr val="7030A0"/>
                </a:solidFill>
                <a:effectLst/>
              </a:rPr>
            </a:br>
            <a:r>
              <a:rPr lang="en-US" sz="2400" dirty="0" smtClean="0">
                <a:solidFill>
                  <a:srgbClr val="7030A0"/>
                </a:solidFill>
                <a:effectLst/>
                <a:hlinkClick r:id="rId4" action="ppaction://hlinksldjump"/>
              </a:rPr>
              <a:t>B.	5.00$</a:t>
            </a:r>
            <a:r>
              <a:rPr lang="en-US" sz="2400" dirty="0">
                <a:solidFill>
                  <a:srgbClr val="FF0000"/>
                </a:solidFill>
                <a:effectLst/>
                <a:hlinkClick r:id="rId4" action="ppaction://hlinksldjump"/>
              </a:rPr>
              <a:t/>
            </a:r>
            <a:br>
              <a:rPr lang="en-US" sz="2400" dirty="0">
                <a:solidFill>
                  <a:srgbClr val="FF0000"/>
                </a:solidFill>
                <a:effectLst/>
                <a:hlinkClick r:id="rId4" action="ppaction://hlinksldjump"/>
              </a:rPr>
            </a:br>
            <a:r>
              <a:rPr lang="en-US" sz="2400" dirty="0" smtClean="0">
                <a:solidFill>
                  <a:srgbClr val="FF0000"/>
                </a:solidFill>
                <a:effectLst/>
              </a:rPr>
              <a:t/>
            </a:r>
            <a:br>
              <a:rPr lang="en-US" sz="2400" dirty="0" smtClean="0">
                <a:solidFill>
                  <a:srgbClr val="FF0000"/>
                </a:solidFill>
                <a:effectLst/>
              </a:rPr>
            </a:br>
            <a:r>
              <a:rPr lang="en-US" sz="2400" dirty="0">
                <a:solidFill>
                  <a:srgbClr val="FF0000"/>
                </a:solidFill>
                <a:effectLst/>
              </a:rPr>
              <a:t/>
            </a:r>
            <a:br>
              <a:rPr lang="en-US" sz="2400" dirty="0">
                <a:solidFill>
                  <a:srgbClr val="FF0000"/>
                </a:solidFill>
                <a:effectLst/>
              </a:rPr>
            </a:br>
            <a:r>
              <a:rPr lang="en-US" sz="2400" dirty="0" smtClean="0">
                <a:solidFill>
                  <a:srgbClr val="FF0000"/>
                </a:solidFill>
                <a:effectLst/>
              </a:rPr>
              <a:t/>
            </a:r>
            <a:br>
              <a:rPr lang="en-US" sz="2400" dirty="0" smtClean="0">
                <a:solidFill>
                  <a:srgbClr val="FF0000"/>
                </a:solidFill>
                <a:effectLst/>
              </a:rPr>
            </a:br>
            <a:r>
              <a:rPr lang="en-US" sz="2400" dirty="0">
                <a:solidFill>
                  <a:srgbClr val="FF0000"/>
                </a:solidFill>
                <a:effectLst/>
              </a:rPr>
              <a:t/>
            </a:r>
            <a:br>
              <a:rPr lang="en-US" sz="2400" dirty="0">
                <a:solidFill>
                  <a:srgbClr val="FF0000"/>
                </a:solidFill>
                <a:effectLst/>
              </a:rPr>
            </a:br>
            <a:r>
              <a:rPr lang="en-US" sz="2400" dirty="0" smtClean="0">
                <a:solidFill>
                  <a:srgbClr val="FF0000"/>
                </a:solidFill>
                <a:effectLst/>
              </a:rPr>
              <a:t/>
            </a:r>
            <a:br>
              <a:rPr lang="en-US" sz="2400" dirty="0" smtClean="0">
                <a:solidFill>
                  <a:srgbClr val="FF0000"/>
                </a:solidFill>
                <a:effectLst/>
              </a:rPr>
            </a:br>
            <a:endParaRPr lang="en-US" sz="2400" dirty="0">
              <a:solidFill>
                <a:srgbClr val="FF0000"/>
              </a:solidFill>
              <a:effectLst/>
            </a:endParaRPr>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xmlns="" val="0"/>
              </a:ext>
            </a:extLst>
          </a:blip>
          <a:stretch>
            <a:fillRect/>
          </a:stretch>
        </p:blipFill>
        <p:spPr>
          <a:xfrm>
            <a:off x="1295400" y="914400"/>
            <a:ext cx="2095500" cy="2714625"/>
          </a:xfrm>
        </p:spPr>
      </p:pic>
    </p:spTree>
    <p:extLst>
      <p:ext uri="{BB962C8B-B14F-4D97-AF65-F5344CB8AC3E}">
        <p14:creationId xmlns:p14="http://schemas.microsoft.com/office/powerpoint/2010/main" xmlns="" val="3113992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974" y="2133600"/>
            <a:ext cx="5229225" cy="4267200"/>
          </a:xfrm>
        </p:spPr>
        <p:txBody>
          <a:bodyPr/>
          <a:lstStyle/>
          <a:p>
            <a:r>
              <a:rPr lang="en-US" sz="2400" dirty="0" smtClean="0">
                <a:solidFill>
                  <a:srgbClr val="00B050"/>
                </a:solidFill>
              </a:rPr>
              <a:t>Bananas cost approximately .75 cents each. You will need to purchase 5 bananas…. Choose the correct answer below…..</a:t>
            </a:r>
            <a:br>
              <a:rPr lang="en-US" sz="2400" dirty="0" smtClean="0">
                <a:solidFill>
                  <a:srgbClr val="00B050"/>
                </a:solidFill>
              </a:rPr>
            </a:br>
            <a:r>
              <a:rPr lang="en-US" sz="2400" dirty="0">
                <a:solidFill>
                  <a:srgbClr val="00B050"/>
                </a:solidFill>
              </a:rPr>
              <a:t/>
            </a:r>
            <a:br>
              <a:rPr lang="en-US" sz="2400" dirty="0">
                <a:solidFill>
                  <a:srgbClr val="00B050"/>
                </a:solidFill>
              </a:rPr>
            </a:br>
            <a:r>
              <a:rPr lang="en-US" sz="2400" dirty="0" smtClean="0">
                <a:solidFill>
                  <a:srgbClr val="00B050"/>
                </a:solidFill>
              </a:rPr>
              <a:t/>
            </a:r>
            <a:br>
              <a:rPr lang="en-US" sz="2400" dirty="0" smtClean="0">
                <a:solidFill>
                  <a:srgbClr val="00B050"/>
                </a:solidFill>
              </a:rPr>
            </a:br>
            <a:r>
              <a:rPr lang="en-US" sz="2400" dirty="0" smtClean="0">
                <a:solidFill>
                  <a:srgbClr val="7030A0"/>
                </a:solidFill>
                <a:hlinkClick r:id="rId2" action="ppaction://hlinksldjump"/>
              </a:rPr>
              <a:t>A.	3.00$</a:t>
            </a:r>
            <a:br>
              <a:rPr lang="en-US" sz="2400" dirty="0" smtClean="0">
                <a:solidFill>
                  <a:srgbClr val="7030A0"/>
                </a:solidFill>
                <a:hlinkClick r:id="rId2" action="ppaction://hlinksldjump"/>
              </a:rPr>
            </a:br>
            <a:r>
              <a:rPr lang="en-US" sz="2400" dirty="0">
                <a:solidFill>
                  <a:srgbClr val="7030A0"/>
                </a:solidFill>
              </a:rPr>
              <a:t>	</a:t>
            </a:r>
            <a:r>
              <a:rPr lang="en-US" sz="2400" dirty="0" smtClean="0">
                <a:solidFill>
                  <a:srgbClr val="7030A0"/>
                </a:solidFill>
              </a:rPr>
              <a:t>	or</a:t>
            </a:r>
            <a:br>
              <a:rPr lang="en-US" sz="2400" dirty="0" smtClean="0">
                <a:solidFill>
                  <a:srgbClr val="7030A0"/>
                </a:solidFill>
              </a:rPr>
            </a:br>
            <a:r>
              <a:rPr lang="en-US" sz="2400" dirty="0" smtClean="0">
                <a:solidFill>
                  <a:srgbClr val="7030A0"/>
                </a:solidFill>
                <a:hlinkClick r:id="rId3" action="ppaction://hlinksldjump"/>
              </a:rPr>
              <a:t>B.	3.75$</a:t>
            </a:r>
            <a:endParaRPr lang="en-US" sz="2400" dirty="0">
              <a:solidFill>
                <a:srgbClr val="00B050"/>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7030A0"/>
                </a:solidFill>
                <a:latin typeface="Aharoni" pitchFamily="2" charset="-79"/>
                <a:cs typeface="Aharoni" pitchFamily="2" charset="-79"/>
              </a:rPr>
              <a:t>Good Job, you selected the correct answer!</a:t>
            </a:r>
          </a:p>
          <a:p>
            <a:pPr marL="0" indent="0">
              <a:buNone/>
            </a:pPr>
            <a:r>
              <a:rPr lang="en-US" dirty="0" smtClean="0">
                <a:solidFill>
                  <a:srgbClr val="7030A0"/>
                </a:solidFill>
                <a:latin typeface="Aharoni" pitchFamily="2" charset="-79"/>
                <a:cs typeface="Aharoni" pitchFamily="2" charset="-79"/>
              </a:rPr>
              <a:t>You now have </a:t>
            </a:r>
            <a:r>
              <a:rPr lang="en-US" sz="4000" dirty="0" smtClean="0">
                <a:solidFill>
                  <a:srgbClr val="00B050"/>
                </a:solidFill>
                <a:latin typeface="Aharoni" pitchFamily="2" charset="-79"/>
                <a:cs typeface="Aharoni" pitchFamily="2" charset="-79"/>
              </a:rPr>
              <a:t>35.00$</a:t>
            </a:r>
            <a:r>
              <a:rPr lang="en-US" dirty="0" smtClean="0">
                <a:solidFill>
                  <a:srgbClr val="7030A0"/>
                </a:solidFill>
                <a:latin typeface="Aharoni" pitchFamily="2" charset="-79"/>
                <a:cs typeface="Aharoni" pitchFamily="2" charset="-79"/>
              </a:rPr>
              <a:t> left, good luck!</a:t>
            </a:r>
            <a:endParaRPr lang="en-US" dirty="0">
              <a:solidFill>
                <a:srgbClr val="7030A0"/>
              </a:solidFill>
              <a:latin typeface="Aharoni" pitchFamily="2" charset="-79"/>
              <a:cs typeface="Aharoni" pitchFamily="2" charset="-79"/>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2000" y="2496449"/>
            <a:ext cx="2466975" cy="1847850"/>
          </a:xfrm>
          <a:prstGeom prst="rect">
            <a:avLst/>
          </a:prstGeom>
        </p:spPr>
      </p:pic>
    </p:spTree>
    <p:extLst>
      <p:ext uri="{BB962C8B-B14F-4D97-AF65-F5344CB8AC3E}">
        <p14:creationId xmlns:p14="http://schemas.microsoft.com/office/powerpoint/2010/main" xmlns="" val="1086589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3324" y="2286000"/>
            <a:ext cx="4714875" cy="4114800"/>
          </a:xfrm>
        </p:spPr>
        <p:txBody>
          <a:bodyPr/>
          <a:lstStyle/>
          <a:p>
            <a:r>
              <a:rPr lang="en-US" sz="2800" dirty="0" smtClean="0">
                <a:solidFill>
                  <a:srgbClr val="00B050"/>
                </a:solidFill>
              </a:rPr>
              <a:t>You need to purchase 4 loaves of bread. The loaves cost 2.00$ each. Please choose the correct total cost of the bread below…</a:t>
            </a:r>
            <a:br>
              <a:rPr lang="en-US" sz="2800" dirty="0" smtClean="0">
                <a:solidFill>
                  <a:srgbClr val="00B050"/>
                </a:solidFill>
              </a:rPr>
            </a:br>
            <a:r>
              <a:rPr lang="en-US" sz="2800" dirty="0">
                <a:solidFill>
                  <a:srgbClr val="00B050"/>
                </a:solidFill>
              </a:rPr>
              <a:t/>
            </a:r>
            <a:br>
              <a:rPr lang="en-US" sz="2800" dirty="0">
                <a:solidFill>
                  <a:srgbClr val="00B050"/>
                </a:solidFill>
              </a:rPr>
            </a:br>
            <a:r>
              <a:rPr lang="en-US" sz="2800" dirty="0" smtClean="0">
                <a:solidFill>
                  <a:srgbClr val="7030A0"/>
                </a:solidFill>
                <a:hlinkClick r:id="rId2" action="ppaction://hlinksldjump"/>
              </a:rPr>
              <a:t>A.	8.00$</a:t>
            </a:r>
            <a:br>
              <a:rPr lang="en-US" sz="2800" dirty="0" smtClean="0">
                <a:solidFill>
                  <a:srgbClr val="7030A0"/>
                </a:solidFill>
                <a:hlinkClick r:id="rId2" action="ppaction://hlinksldjump"/>
              </a:rPr>
            </a:br>
            <a:r>
              <a:rPr lang="en-US" sz="2800" dirty="0">
                <a:solidFill>
                  <a:srgbClr val="7030A0"/>
                </a:solidFill>
              </a:rPr>
              <a:t>	</a:t>
            </a:r>
            <a:r>
              <a:rPr lang="en-US" sz="2800" dirty="0" smtClean="0">
                <a:solidFill>
                  <a:srgbClr val="7030A0"/>
                </a:solidFill>
              </a:rPr>
              <a:t>	or</a:t>
            </a:r>
            <a:br>
              <a:rPr lang="en-US" sz="2800" dirty="0" smtClean="0">
                <a:solidFill>
                  <a:srgbClr val="7030A0"/>
                </a:solidFill>
              </a:rPr>
            </a:br>
            <a:r>
              <a:rPr lang="en-US" sz="2800" dirty="0" smtClean="0">
                <a:solidFill>
                  <a:srgbClr val="7030A0"/>
                </a:solidFill>
                <a:hlinkClick r:id="rId3" action="ppaction://hlinksldjump"/>
              </a:rPr>
              <a:t>B.	6.00$</a:t>
            </a:r>
            <a:endParaRPr lang="en-US" sz="2800" dirty="0">
              <a:solidFill>
                <a:srgbClr val="00B050"/>
              </a:solidFill>
            </a:endParaRPr>
          </a:p>
        </p:txBody>
      </p:sp>
      <p:sp>
        <p:nvSpPr>
          <p:cNvPr id="3" name="Content Placeholder 2"/>
          <p:cNvSpPr>
            <a:spLocks noGrp="1"/>
          </p:cNvSpPr>
          <p:nvPr>
            <p:ph idx="1"/>
          </p:nvPr>
        </p:nvSpPr>
        <p:spPr/>
        <p:txBody>
          <a:bodyPr/>
          <a:lstStyle/>
          <a:p>
            <a:pPr marL="0" indent="0">
              <a:buNone/>
            </a:pPr>
            <a:r>
              <a:rPr lang="en-US" dirty="0" smtClean="0">
                <a:solidFill>
                  <a:srgbClr val="7030A0"/>
                </a:solidFill>
                <a:latin typeface="Aharoni" pitchFamily="2" charset="-79"/>
                <a:cs typeface="Aharoni" pitchFamily="2" charset="-79"/>
              </a:rPr>
              <a:t>Good job, you selected the correct answer! You now have </a:t>
            </a:r>
            <a:r>
              <a:rPr lang="en-US" sz="3600" b="1" dirty="0" smtClean="0">
                <a:solidFill>
                  <a:srgbClr val="00B050"/>
                </a:solidFill>
                <a:latin typeface="Aharoni" pitchFamily="2" charset="-79"/>
                <a:cs typeface="Aharoni" pitchFamily="2" charset="-79"/>
              </a:rPr>
              <a:t>31.25$</a:t>
            </a:r>
            <a:r>
              <a:rPr lang="en-US" b="1" dirty="0" smtClean="0">
                <a:solidFill>
                  <a:srgbClr val="7030A0"/>
                </a:solidFill>
                <a:latin typeface="Aharoni" pitchFamily="2" charset="-79"/>
                <a:cs typeface="Aharoni" pitchFamily="2" charset="-79"/>
              </a:rPr>
              <a:t>left to spend at the market…Good Luck!</a:t>
            </a:r>
          </a:p>
          <a:p>
            <a:endParaRPr lang="en-US" sz="3600" b="1" dirty="0">
              <a:solidFill>
                <a:srgbClr val="7030A0"/>
              </a:solidFill>
              <a:latin typeface="Aharoni" pitchFamily="2" charset="-79"/>
              <a:cs typeface="Aharoni" pitchFamily="2" charset="-79"/>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8200" y="2133600"/>
            <a:ext cx="2905125" cy="2886075"/>
          </a:xfrm>
          <a:prstGeom prst="rect">
            <a:avLst/>
          </a:prstGeom>
        </p:spPr>
      </p:pic>
    </p:spTree>
    <p:extLst>
      <p:ext uri="{BB962C8B-B14F-4D97-AF65-F5344CB8AC3E}">
        <p14:creationId xmlns:p14="http://schemas.microsoft.com/office/powerpoint/2010/main" xmlns="" val="3555164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0"/>
            <a:ext cx="5486400" cy="4114800"/>
          </a:xfrm>
        </p:spPr>
        <p:txBody>
          <a:bodyPr/>
          <a:lstStyle/>
          <a:p>
            <a:r>
              <a:rPr lang="en-US" sz="2800" dirty="0" smtClean="0">
                <a:solidFill>
                  <a:srgbClr val="FF0000"/>
                </a:solidFill>
                <a:effectLst/>
              </a:rPr>
              <a:t>You are making carrot soup tonight and need 20 carrots. Each carrot costs .55 cents. Please choose the correct cost of the carrots below….</a:t>
            </a:r>
            <a:br>
              <a:rPr lang="en-US" sz="2800" dirty="0" smtClean="0">
                <a:solidFill>
                  <a:srgbClr val="FF0000"/>
                </a:solidFill>
                <a:effectLst/>
              </a:rPr>
            </a:br>
            <a:r>
              <a:rPr lang="en-US" sz="2800" dirty="0">
                <a:solidFill>
                  <a:srgbClr val="FF0000"/>
                </a:solidFill>
                <a:effectLst/>
              </a:rPr>
              <a:t/>
            </a:r>
            <a:br>
              <a:rPr lang="en-US" sz="2800" dirty="0">
                <a:solidFill>
                  <a:srgbClr val="FF0000"/>
                </a:solidFill>
                <a:effectLst/>
              </a:rPr>
            </a:br>
            <a:r>
              <a:rPr lang="en-US" sz="2800" dirty="0" smtClean="0">
                <a:solidFill>
                  <a:srgbClr val="7030A0"/>
                </a:solidFill>
                <a:effectLst/>
                <a:hlinkClick r:id="rId2" action="ppaction://hlinksldjump"/>
              </a:rPr>
              <a:t>A.	10.25$</a:t>
            </a:r>
            <a:br>
              <a:rPr lang="en-US" sz="2800" dirty="0" smtClean="0">
                <a:solidFill>
                  <a:srgbClr val="7030A0"/>
                </a:solidFill>
                <a:effectLst/>
                <a:hlinkClick r:id="rId2" action="ppaction://hlinksldjump"/>
              </a:rPr>
            </a:br>
            <a:r>
              <a:rPr lang="en-US" sz="2800" dirty="0">
                <a:solidFill>
                  <a:srgbClr val="7030A0"/>
                </a:solidFill>
                <a:effectLst/>
              </a:rPr>
              <a:t>	</a:t>
            </a:r>
            <a:r>
              <a:rPr lang="en-US" sz="2800" dirty="0" smtClean="0">
                <a:solidFill>
                  <a:srgbClr val="7030A0"/>
                </a:solidFill>
                <a:effectLst/>
              </a:rPr>
              <a:t>	or</a:t>
            </a:r>
            <a:br>
              <a:rPr lang="en-US" sz="2800" dirty="0" smtClean="0">
                <a:solidFill>
                  <a:srgbClr val="7030A0"/>
                </a:solidFill>
                <a:effectLst/>
              </a:rPr>
            </a:br>
            <a:r>
              <a:rPr lang="en-US" sz="2800" dirty="0" smtClean="0">
                <a:solidFill>
                  <a:srgbClr val="7030A0"/>
                </a:solidFill>
                <a:effectLst/>
                <a:hlinkClick r:id="rId3" action="ppaction://hlinksldjump"/>
              </a:rPr>
              <a:t>B.	11.00$</a:t>
            </a:r>
            <a:endParaRPr lang="en-US" sz="2800" dirty="0">
              <a:solidFill>
                <a:srgbClr val="FF0000"/>
              </a:solidFill>
              <a:effectLst/>
            </a:endParaRPr>
          </a:p>
        </p:txBody>
      </p:sp>
      <p:sp>
        <p:nvSpPr>
          <p:cNvPr id="3" name="Content Placeholder 2"/>
          <p:cNvSpPr>
            <a:spLocks noGrp="1"/>
          </p:cNvSpPr>
          <p:nvPr>
            <p:ph idx="1"/>
          </p:nvPr>
        </p:nvSpPr>
        <p:spPr/>
        <p:txBody>
          <a:bodyPr/>
          <a:lstStyle/>
          <a:p>
            <a:pPr marL="0" indent="0">
              <a:buNone/>
            </a:pPr>
            <a:r>
              <a:rPr lang="en-US" dirty="0" smtClean="0">
                <a:solidFill>
                  <a:srgbClr val="7030A0"/>
                </a:solidFill>
                <a:latin typeface="Aharoni" pitchFamily="2" charset="-79"/>
                <a:cs typeface="Aharoni" pitchFamily="2" charset="-79"/>
              </a:rPr>
              <a:t>Way to go! You are on the right track! You now have </a:t>
            </a:r>
            <a:r>
              <a:rPr lang="en-US" sz="3200" dirty="0" smtClean="0">
                <a:solidFill>
                  <a:srgbClr val="00B050"/>
                </a:solidFill>
                <a:latin typeface="Aharoni" pitchFamily="2" charset="-79"/>
                <a:cs typeface="Aharoni" pitchFamily="2" charset="-79"/>
              </a:rPr>
              <a:t>23.25$</a:t>
            </a:r>
            <a:r>
              <a:rPr lang="en-US" dirty="0" smtClean="0">
                <a:solidFill>
                  <a:srgbClr val="7030A0"/>
                </a:solidFill>
                <a:latin typeface="Aharoni" pitchFamily="2" charset="-79"/>
                <a:cs typeface="Aharoni" pitchFamily="2" charset="-79"/>
              </a:rPr>
              <a:t> left to spend at the market…Keep up the good work!</a:t>
            </a:r>
          </a:p>
          <a:p>
            <a:pPr marL="0" indent="0">
              <a:buNone/>
            </a:pPr>
            <a:endParaRPr lang="en-US" dirty="0">
              <a:solidFill>
                <a:srgbClr val="7030A0"/>
              </a:solidFill>
              <a:latin typeface="Aharoni" pitchFamily="2" charset="-79"/>
              <a:cs typeface="Aharoni" pitchFamily="2" charset="-79"/>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4380" y="2590800"/>
            <a:ext cx="2103120" cy="2103120"/>
          </a:xfrm>
          <a:prstGeom prst="rect">
            <a:avLst/>
          </a:prstGeom>
        </p:spPr>
      </p:pic>
    </p:spTree>
    <p:extLst>
      <p:ext uri="{BB962C8B-B14F-4D97-AF65-F5344CB8AC3E}">
        <p14:creationId xmlns:p14="http://schemas.microsoft.com/office/powerpoint/2010/main" xmlns="" val="2481812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362200"/>
            <a:ext cx="4953000" cy="4038600"/>
          </a:xfrm>
        </p:spPr>
        <p:txBody>
          <a:bodyPr/>
          <a:lstStyle/>
          <a:p>
            <a:r>
              <a:rPr lang="en-US" sz="2800" b="0" dirty="0" smtClean="0">
                <a:solidFill>
                  <a:srgbClr val="7030A0"/>
                </a:solidFill>
                <a:effectLst/>
              </a:rPr>
              <a:t>Cheese please! You need to purchase 3 wheels of cheese. Each wheel of cheese will cost you 2.00$. Please choose the correct total cost of the cheese below.</a:t>
            </a:r>
            <a:br>
              <a:rPr lang="en-US" sz="2800" b="0" dirty="0" smtClean="0">
                <a:solidFill>
                  <a:srgbClr val="7030A0"/>
                </a:solidFill>
                <a:effectLst/>
              </a:rPr>
            </a:br>
            <a:r>
              <a:rPr lang="en-US" sz="2800" b="0" dirty="0">
                <a:solidFill>
                  <a:srgbClr val="7030A0"/>
                </a:solidFill>
                <a:effectLst/>
              </a:rPr>
              <a:t/>
            </a:r>
            <a:br>
              <a:rPr lang="en-US" sz="2800" b="0" dirty="0">
                <a:solidFill>
                  <a:srgbClr val="7030A0"/>
                </a:solidFill>
                <a:effectLst/>
              </a:rPr>
            </a:br>
            <a:r>
              <a:rPr lang="en-US" sz="2400" b="0" dirty="0" smtClean="0">
                <a:solidFill>
                  <a:srgbClr val="7030A0"/>
                </a:solidFill>
                <a:effectLst/>
                <a:hlinkClick r:id="rId2" action="ppaction://hlinksldjump"/>
              </a:rPr>
              <a:t>A.	6.00$</a:t>
            </a:r>
            <a:br>
              <a:rPr lang="en-US" sz="2400" b="0" dirty="0" smtClean="0">
                <a:solidFill>
                  <a:srgbClr val="7030A0"/>
                </a:solidFill>
                <a:effectLst/>
                <a:hlinkClick r:id="rId2" action="ppaction://hlinksldjump"/>
              </a:rPr>
            </a:br>
            <a:r>
              <a:rPr lang="en-US" sz="2400" b="0" dirty="0">
                <a:solidFill>
                  <a:srgbClr val="7030A0"/>
                </a:solidFill>
                <a:effectLst/>
              </a:rPr>
              <a:t>	</a:t>
            </a:r>
            <a:r>
              <a:rPr lang="en-US" sz="2400" b="0" dirty="0" smtClean="0">
                <a:solidFill>
                  <a:srgbClr val="7030A0"/>
                </a:solidFill>
                <a:effectLst/>
              </a:rPr>
              <a:t>	or</a:t>
            </a:r>
            <a:br>
              <a:rPr lang="en-US" sz="2400" b="0" dirty="0" smtClean="0">
                <a:solidFill>
                  <a:srgbClr val="7030A0"/>
                </a:solidFill>
                <a:effectLst/>
              </a:rPr>
            </a:br>
            <a:r>
              <a:rPr lang="en-US" sz="2400" b="0" dirty="0" smtClean="0">
                <a:solidFill>
                  <a:srgbClr val="7030A0"/>
                </a:solidFill>
                <a:effectLst/>
                <a:hlinkClick r:id="rId3" action="ppaction://hlinksldjump"/>
              </a:rPr>
              <a:t>B.	4.00$</a:t>
            </a:r>
            <a:endParaRPr lang="en-US" sz="2400" b="0" dirty="0">
              <a:solidFill>
                <a:srgbClr val="7030A0"/>
              </a:solidFill>
              <a:effectLst/>
            </a:endParaRPr>
          </a:p>
        </p:txBody>
      </p:sp>
      <p:sp>
        <p:nvSpPr>
          <p:cNvPr id="3" name="Content Placeholder 2"/>
          <p:cNvSpPr>
            <a:spLocks noGrp="1"/>
          </p:cNvSpPr>
          <p:nvPr>
            <p:ph idx="1"/>
          </p:nvPr>
        </p:nvSpPr>
        <p:spPr/>
        <p:txBody>
          <a:bodyPr/>
          <a:lstStyle/>
          <a:p>
            <a:pPr marL="0" indent="0">
              <a:buNone/>
            </a:pPr>
            <a:r>
              <a:rPr lang="en-US" sz="2400" b="1"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Awesome, you did it! You now have </a:t>
            </a:r>
            <a:r>
              <a:rPr lang="en-US" sz="3600" b="1" dirty="0" smtClean="0">
                <a:solidFill>
                  <a:srgbClr val="00B050"/>
                </a:solidFill>
                <a:effectLst>
                  <a:outerShdw blurRad="38100" dist="38100" dir="2700000" algn="tl">
                    <a:srgbClr val="000000">
                      <a:alpha val="43137"/>
                    </a:srgbClr>
                  </a:outerShdw>
                </a:effectLst>
                <a:latin typeface="Aharoni" pitchFamily="2" charset="-79"/>
                <a:cs typeface="Aharoni" pitchFamily="2" charset="-79"/>
              </a:rPr>
              <a:t>12.25$</a:t>
            </a:r>
            <a:r>
              <a:rPr lang="en-US" sz="3600" b="1"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 </a:t>
            </a:r>
            <a:r>
              <a:rPr lang="en-US" sz="2400" b="1"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left to spend at the market! You are not yet done shopping, keep up the good work!</a:t>
            </a:r>
          </a:p>
          <a:p>
            <a:pPr marL="0" indent="0">
              <a:buNone/>
            </a:pPr>
            <a:endParaRPr lang="en-US" b="1" dirty="0">
              <a:solidFill>
                <a:srgbClr val="00B050"/>
              </a:solidFill>
              <a:effectLst>
                <a:outerShdw blurRad="38100" dist="38100" dir="2700000" algn="tl">
                  <a:srgbClr val="000000">
                    <a:alpha val="43137"/>
                  </a:srgbClr>
                </a:outerShdw>
              </a:effectLst>
              <a:latin typeface="Aharoni" pitchFamily="2" charset="-79"/>
              <a:cs typeface="Aharoni" pitchFamily="2" charset="-79"/>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4780" y="2286000"/>
            <a:ext cx="3056620" cy="2468880"/>
          </a:xfrm>
          <a:prstGeom prst="rect">
            <a:avLst/>
          </a:prstGeom>
        </p:spPr>
      </p:pic>
    </p:spTree>
    <p:extLst>
      <p:ext uri="{BB962C8B-B14F-4D97-AF65-F5344CB8AC3E}">
        <p14:creationId xmlns:p14="http://schemas.microsoft.com/office/powerpoint/2010/main" xmlns="" val="2458911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362200"/>
            <a:ext cx="4962426" cy="4038600"/>
          </a:xfrm>
        </p:spPr>
        <p:txBody>
          <a:bodyPr/>
          <a:lstStyle/>
          <a:p>
            <a:r>
              <a:rPr lang="en-US" sz="2800" b="0" dirty="0" smtClean="0">
                <a:solidFill>
                  <a:srgbClr val="7030A0"/>
                </a:solidFill>
                <a:effectLst/>
              </a:rPr>
              <a:t>You need chicken for tonight’s feast. Each chicken leg is .50 cents. You will need to purchase 12 chicken legs. Please choose the correct total cost of the chicken legs below.</a:t>
            </a:r>
            <a:br>
              <a:rPr lang="en-US" sz="2800" b="0" dirty="0" smtClean="0">
                <a:solidFill>
                  <a:srgbClr val="7030A0"/>
                </a:solidFill>
                <a:effectLst/>
              </a:rPr>
            </a:br>
            <a:r>
              <a:rPr lang="en-US" sz="2800" b="0" dirty="0">
                <a:solidFill>
                  <a:srgbClr val="7030A0"/>
                </a:solidFill>
                <a:effectLst/>
              </a:rPr>
              <a:t/>
            </a:r>
            <a:br>
              <a:rPr lang="en-US" sz="2800" b="0" dirty="0">
                <a:solidFill>
                  <a:srgbClr val="7030A0"/>
                </a:solidFill>
                <a:effectLst/>
              </a:rPr>
            </a:br>
            <a:r>
              <a:rPr lang="en-US" sz="2400" b="0" dirty="0" smtClean="0">
                <a:solidFill>
                  <a:srgbClr val="7030A0"/>
                </a:solidFill>
                <a:effectLst/>
                <a:hlinkClick r:id="rId2" action="ppaction://hlinksldjump"/>
              </a:rPr>
              <a:t>A.	6.25$</a:t>
            </a:r>
            <a:br>
              <a:rPr lang="en-US" sz="2400" b="0" dirty="0" smtClean="0">
                <a:solidFill>
                  <a:srgbClr val="7030A0"/>
                </a:solidFill>
                <a:effectLst/>
                <a:hlinkClick r:id="rId2" action="ppaction://hlinksldjump"/>
              </a:rPr>
            </a:br>
            <a:r>
              <a:rPr lang="en-US" sz="2400" b="0" dirty="0">
                <a:solidFill>
                  <a:srgbClr val="7030A0"/>
                </a:solidFill>
                <a:effectLst/>
              </a:rPr>
              <a:t>	</a:t>
            </a:r>
            <a:r>
              <a:rPr lang="en-US" sz="2400" b="0" dirty="0" smtClean="0">
                <a:solidFill>
                  <a:srgbClr val="7030A0"/>
                </a:solidFill>
                <a:effectLst/>
              </a:rPr>
              <a:t>	or</a:t>
            </a:r>
            <a:br>
              <a:rPr lang="en-US" sz="2400" b="0" dirty="0" smtClean="0">
                <a:solidFill>
                  <a:srgbClr val="7030A0"/>
                </a:solidFill>
                <a:effectLst/>
              </a:rPr>
            </a:br>
            <a:r>
              <a:rPr lang="en-US" sz="2400" b="0" dirty="0" smtClean="0">
                <a:solidFill>
                  <a:srgbClr val="7030A0"/>
                </a:solidFill>
                <a:effectLst/>
                <a:hlinkClick r:id="rId3" action="ppaction://hlinksldjump"/>
              </a:rPr>
              <a:t>B.	6.00$</a:t>
            </a:r>
            <a:endParaRPr lang="en-US" sz="2400" b="0" dirty="0">
              <a:solidFill>
                <a:srgbClr val="7030A0"/>
              </a:solidFill>
              <a:effectLst/>
            </a:endParaRPr>
          </a:p>
        </p:txBody>
      </p:sp>
      <p:sp>
        <p:nvSpPr>
          <p:cNvPr id="3" name="Content Placeholder 2"/>
          <p:cNvSpPr>
            <a:spLocks noGrp="1"/>
          </p:cNvSpPr>
          <p:nvPr>
            <p:ph idx="1"/>
          </p:nvPr>
        </p:nvSpPr>
        <p:spPr/>
        <p:txBody>
          <a:bodyPr/>
          <a:lstStyle/>
          <a:p>
            <a:pPr marL="0" indent="0">
              <a:buNone/>
            </a:pPr>
            <a:r>
              <a:rPr lang="en-US" sz="2400" b="1"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You are really on a roll! You have only </a:t>
            </a:r>
            <a:r>
              <a:rPr lang="en-US" sz="2400" b="1" dirty="0" smtClean="0">
                <a:solidFill>
                  <a:srgbClr val="00B050"/>
                </a:solidFill>
                <a:effectLst>
                  <a:outerShdw blurRad="38100" dist="38100" dir="2700000" algn="tl">
                    <a:srgbClr val="000000">
                      <a:alpha val="43137"/>
                    </a:srgbClr>
                  </a:outerShdw>
                </a:effectLst>
                <a:latin typeface="Aharoni" pitchFamily="2" charset="-79"/>
                <a:cs typeface="Aharoni" pitchFamily="2" charset="-79"/>
              </a:rPr>
              <a:t>6.25$</a:t>
            </a:r>
            <a:r>
              <a:rPr lang="en-US" sz="2400" b="1"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 left to spend at the market. You are doing great…Keep up the good work!</a:t>
            </a:r>
          </a:p>
          <a:p>
            <a:pPr marL="0" indent="0">
              <a:buNone/>
            </a:pPr>
            <a:endParaRPr lang="en-US" b="1" dirty="0" smtClean="0">
              <a:solidFill>
                <a:srgbClr val="FF0000"/>
              </a:solidFill>
              <a:effectLst>
                <a:outerShdw blurRad="38100" dist="38100" dir="2700000" algn="tl">
                  <a:srgbClr val="000000">
                    <a:alpha val="43137"/>
                  </a:srgbClr>
                </a:outerShdw>
              </a:effectLst>
              <a:latin typeface="Aharoni" pitchFamily="2" charset="-79"/>
              <a:cs typeface="Aharoni" pitchFamily="2" charset="-79"/>
            </a:endParaRPr>
          </a:p>
          <a:p>
            <a:endParaRPr lang="en-US" b="1"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 y="2819400"/>
            <a:ext cx="2733774" cy="2651760"/>
          </a:xfrm>
          <a:prstGeom prst="rect">
            <a:avLst/>
          </a:prstGeom>
        </p:spPr>
      </p:pic>
    </p:spTree>
    <p:extLst>
      <p:ext uri="{BB962C8B-B14F-4D97-AF65-F5344CB8AC3E}">
        <p14:creationId xmlns:p14="http://schemas.microsoft.com/office/powerpoint/2010/main" xmlns="" val="15942307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229</TotalTime>
  <Words>1018</Words>
  <Application>Microsoft Office PowerPoint</Application>
  <PresentationFormat>On-screen Show (4:3)</PresentationFormat>
  <Paragraphs>117</Paragraphs>
  <Slides>22</Slides>
  <Notes>4</Notes>
  <HiddenSlides>0</HiddenSlides>
  <MMClips>17</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Thermal</vt:lpstr>
      <vt:lpstr>Slide 1</vt:lpstr>
      <vt:lpstr>Click here to begin our shopping trip! </vt:lpstr>
      <vt:lpstr>           You have 40.00$ to spend at the market today. Be sure not to go over your limit!  Click here to begin    </vt:lpstr>
      <vt:lpstr>Apples cost .50 cents each.  At the market today you will purchase 10 apples. Decide how much the apples will total, and then click the correct answer below.  A. 2.50$    or B. 5.00$      </vt:lpstr>
      <vt:lpstr>Bananas cost approximately .75 cents each. You will need to purchase 5 bananas…. Choose the correct answer below…..   A. 3.00$   or B. 3.75$</vt:lpstr>
      <vt:lpstr>You need to purchase 4 loaves of bread. The loaves cost 2.00$ each. Please choose the correct total cost of the bread below…  A. 8.00$   or B. 6.00$</vt:lpstr>
      <vt:lpstr>You are making carrot soup tonight and need 20 carrots. Each carrot costs .55 cents. Please choose the correct cost of the carrots below….  A. 10.25$   or B. 11.00$</vt:lpstr>
      <vt:lpstr>Cheese please! You need to purchase 3 wheels of cheese. Each wheel of cheese will cost you 2.00$. Please choose the correct total cost of the cheese below.  A. 6.00$   or B. 4.00$</vt:lpstr>
      <vt:lpstr>You need chicken for tonight’s feast. Each chicken leg is .50 cents. You will need to purchase 12 chicken legs. Please choose the correct total cost of the chicken legs below.  A. 6.25$   or B. 6.00$</vt:lpstr>
      <vt:lpstr>Slide 10</vt:lpstr>
      <vt:lpstr>Click the money picture to move to the next question!   </vt:lpstr>
      <vt:lpstr>Slide 12</vt:lpstr>
      <vt:lpstr>Click on the money picture above to move on to the next question! </vt:lpstr>
      <vt:lpstr>Click on the smiley face above please to return to the question!</vt:lpstr>
      <vt:lpstr>Please click on the money picture to move to the next question!</vt:lpstr>
      <vt:lpstr>Slide 16</vt:lpstr>
      <vt:lpstr>Slide 17</vt:lpstr>
      <vt:lpstr>Please click on the money picture to move to the next question. </vt:lpstr>
      <vt:lpstr>Click on the smiley face above please to return to the question!</vt:lpstr>
      <vt:lpstr>Please click on the money picture to move to the next question.</vt:lpstr>
      <vt:lpstr>Wow! You did it…You still have .25 cents left and you did not go over your limit… Please click on the money picture above to complete this assignment! </vt:lpstr>
      <vt:lpstr>Click on the smiley face above please to return to the question!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dc:creator>
  <cp:lastModifiedBy>guest limited</cp:lastModifiedBy>
  <cp:revision>45</cp:revision>
  <dcterms:created xsi:type="dcterms:W3CDTF">2012-10-17T12:35:03Z</dcterms:created>
  <dcterms:modified xsi:type="dcterms:W3CDTF">2012-12-06T14:21:08Z</dcterms:modified>
</cp:coreProperties>
</file>